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70" r:id="rId9"/>
    <p:sldId id="271" r:id="rId10"/>
    <p:sldId id="272" r:id="rId11"/>
    <p:sldId id="273" r:id="rId12"/>
    <p:sldId id="274" r:id="rId13"/>
    <p:sldId id="276" r:id="rId14"/>
    <p:sldId id="275" r:id="rId15"/>
    <p:sldId id="279" r:id="rId16"/>
    <p:sldId id="278" r:id="rId17"/>
    <p:sldId id="277" r:id="rId18"/>
    <p:sldId id="280" r:id="rId19"/>
    <p:sldId id="281" r:id="rId20"/>
    <p:sldId id="283" r:id="rId21"/>
    <p:sldId id="282" r:id="rId22"/>
    <p:sldId id="284" r:id="rId23"/>
    <p:sldId id="285" r:id="rId24"/>
    <p:sldId id="286" r:id="rId25"/>
    <p:sldId id="289" r:id="rId26"/>
    <p:sldId id="288" r:id="rId27"/>
    <p:sldId id="287" r:id="rId28"/>
    <p:sldId id="263" r:id="rId29"/>
    <p:sldId id="264" r:id="rId30"/>
    <p:sldId id="265" r:id="rId31"/>
    <p:sldId id="266" r:id="rId32"/>
    <p:sldId id="267" r:id="rId33"/>
    <p:sldId id="268" r:id="rId34"/>
    <p:sldId id="269"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454538-757D-4FBE-B36D-384E9F983A65}" v="38" dt="2026-01-30T19:16:43.016"/>
    <p1510:client id="{90CFE425-6181-CB1E-99D3-B9922B855DD5}" v="153" dt="2026-01-31T00:53:54.758"/>
    <p1510:client id="{C05CDB04-5994-98C4-BC86-5B4559A4FE50}" v="65" dt="2026-01-31T00:16:01.1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21" d="100"/>
          <a:sy n="121" d="100"/>
        </p:scale>
        <p:origin x="696" y="1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piez, Greg" userId="S::gpapiez@cookcountyhhs.org::aee1f716-73c7-4be0-978c-c369ab540b9c" providerId="AD" clId="Web-{C05CDB04-5994-98C4-BC86-5B4559A4FE50}"/>
    <pc:docChg chg="addSld delSld modSld sldOrd">
      <pc:chgData name="Papiez, Greg" userId="S::gpapiez@cookcountyhhs.org::aee1f716-73c7-4be0-978c-c369ab540b9c" providerId="AD" clId="Web-{C05CDB04-5994-98C4-BC86-5B4559A4FE50}" dt="2026-01-31T00:16:01.123" v="84"/>
      <pc:docMkLst>
        <pc:docMk/>
      </pc:docMkLst>
      <pc:sldChg chg="modSp modNotes">
        <pc:chgData name="Papiez, Greg" userId="S::gpapiez@cookcountyhhs.org::aee1f716-73c7-4be0-978c-c369ab540b9c" providerId="AD" clId="Web-{C05CDB04-5994-98C4-BC86-5B4559A4FE50}" dt="2026-01-31T00:10:24.812" v="31"/>
        <pc:sldMkLst>
          <pc:docMk/>
          <pc:sldMk cId="1276096823" sldId="272"/>
        </pc:sldMkLst>
        <pc:spChg chg="mod">
          <ac:chgData name="Papiez, Greg" userId="S::gpapiez@cookcountyhhs.org::aee1f716-73c7-4be0-978c-c369ab540b9c" providerId="AD" clId="Web-{C05CDB04-5994-98C4-BC86-5B4559A4FE50}" dt="2026-01-31T00:09:42.718" v="25" actId="20577"/>
          <ac:spMkLst>
            <pc:docMk/>
            <pc:sldMk cId="1276096823" sldId="272"/>
            <ac:spMk id="3" creationId="{DEFFBFD6-1776-C295-A40F-7F8AD01082C1}"/>
          </ac:spMkLst>
        </pc:spChg>
      </pc:sldChg>
      <pc:sldChg chg="modSp modNotes">
        <pc:chgData name="Papiez, Greg" userId="S::gpapiez@cookcountyhhs.org::aee1f716-73c7-4be0-978c-c369ab540b9c" providerId="AD" clId="Web-{C05CDB04-5994-98C4-BC86-5B4559A4FE50}" dt="2026-01-31T00:11:43.608" v="50"/>
        <pc:sldMkLst>
          <pc:docMk/>
          <pc:sldMk cId="3439338491" sldId="273"/>
        </pc:sldMkLst>
        <pc:spChg chg="mod">
          <ac:chgData name="Papiez, Greg" userId="S::gpapiez@cookcountyhhs.org::aee1f716-73c7-4be0-978c-c369ab540b9c" providerId="AD" clId="Web-{C05CDB04-5994-98C4-BC86-5B4559A4FE50}" dt="2026-01-31T00:11:32.843" v="44" actId="20577"/>
          <ac:spMkLst>
            <pc:docMk/>
            <pc:sldMk cId="3439338491" sldId="273"/>
            <ac:spMk id="3" creationId="{407BF8C8-E538-D8AB-342C-25FA15EDBDC2}"/>
          </ac:spMkLst>
        </pc:spChg>
      </pc:sldChg>
      <pc:sldChg chg="modSp modNotes">
        <pc:chgData name="Papiez, Greg" userId="S::gpapiez@cookcountyhhs.org::aee1f716-73c7-4be0-978c-c369ab540b9c" providerId="AD" clId="Web-{C05CDB04-5994-98C4-BC86-5B4559A4FE50}" dt="2026-01-31T00:14:34.936" v="68"/>
        <pc:sldMkLst>
          <pc:docMk/>
          <pc:sldMk cId="2951834284" sldId="274"/>
        </pc:sldMkLst>
        <pc:spChg chg="mod">
          <ac:chgData name="Papiez, Greg" userId="S::gpapiez@cookcountyhhs.org::aee1f716-73c7-4be0-978c-c369ab540b9c" providerId="AD" clId="Web-{C05CDB04-5994-98C4-BC86-5B4559A4FE50}" dt="2026-01-31T00:12:37.749" v="61" actId="20577"/>
          <ac:spMkLst>
            <pc:docMk/>
            <pc:sldMk cId="2951834284" sldId="274"/>
            <ac:spMk id="3" creationId="{D6652D1E-C257-9122-F424-2513B3998343}"/>
          </ac:spMkLst>
        </pc:spChg>
      </pc:sldChg>
      <pc:sldChg chg="modSp add ord replId">
        <pc:chgData name="Papiez, Greg" userId="S::gpapiez@cookcountyhhs.org::aee1f716-73c7-4be0-978c-c369ab540b9c" providerId="AD" clId="Web-{C05CDB04-5994-98C4-BC86-5B4559A4FE50}" dt="2026-01-31T00:15:45.748" v="79" actId="20577"/>
        <pc:sldMkLst>
          <pc:docMk/>
          <pc:sldMk cId="1997921957" sldId="275"/>
        </pc:sldMkLst>
        <pc:spChg chg="mod">
          <ac:chgData name="Papiez, Greg" userId="S::gpapiez@cookcountyhhs.org::aee1f716-73c7-4be0-978c-c369ab540b9c" providerId="AD" clId="Web-{C05CDB04-5994-98C4-BC86-5B4559A4FE50}" dt="2026-01-31T00:15:45.748" v="79" actId="20577"/>
          <ac:spMkLst>
            <pc:docMk/>
            <pc:sldMk cId="1997921957" sldId="275"/>
            <ac:spMk id="2" creationId="{EFFEBA55-5F3C-7F44-DAB2-D93004AFE679}"/>
          </ac:spMkLst>
        </pc:spChg>
        <pc:spChg chg="mod">
          <ac:chgData name="Papiez, Greg" userId="S::gpapiez@cookcountyhhs.org::aee1f716-73c7-4be0-978c-c369ab540b9c" providerId="AD" clId="Web-{C05CDB04-5994-98C4-BC86-5B4559A4FE50}" dt="2026-01-31T00:15:33.201" v="74" actId="20577"/>
          <ac:spMkLst>
            <pc:docMk/>
            <pc:sldMk cId="1997921957" sldId="275"/>
            <ac:spMk id="3" creationId="{C143FBFA-878B-3BE2-43B3-A04A8FA79BFB}"/>
          </ac:spMkLst>
        </pc:spChg>
      </pc:sldChg>
      <pc:sldChg chg="add del replId">
        <pc:chgData name="Papiez, Greg" userId="S::gpapiez@cookcountyhhs.org::aee1f716-73c7-4be0-978c-c369ab540b9c" providerId="AD" clId="Web-{C05CDB04-5994-98C4-BC86-5B4559A4FE50}" dt="2026-01-31T00:15:50.092" v="80"/>
        <pc:sldMkLst>
          <pc:docMk/>
          <pc:sldMk cId="1713655108" sldId="276"/>
        </pc:sldMkLst>
      </pc:sldChg>
      <pc:sldChg chg="add replId">
        <pc:chgData name="Papiez, Greg" userId="S::gpapiez@cookcountyhhs.org::aee1f716-73c7-4be0-978c-c369ab540b9c" providerId="AD" clId="Web-{C05CDB04-5994-98C4-BC86-5B4559A4FE50}" dt="2026-01-31T00:15:52.889" v="81"/>
        <pc:sldMkLst>
          <pc:docMk/>
          <pc:sldMk cId="4193299305" sldId="276"/>
        </pc:sldMkLst>
      </pc:sldChg>
      <pc:sldChg chg="add replId">
        <pc:chgData name="Papiez, Greg" userId="S::gpapiez@cookcountyhhs.org::aee1f716-73c7-4be0-978c-c369ab540b9c" providerId="AD" clId="Web-{C05CDB04-5994-98C4-BC86-5B4559A4FE50}" dt="2026-01-31T00:15:55.311" v="82"/>
        <pc:sldMkLst>
          <pc:docMk/>
          <pc:sldMk cId="4216513613" sldId="277"/>
        </pc:sldMkLst>
      </pc:sldChg>
      <pc:sldChg chg="add replId">
        <pc:chgData name="Papiez, Greg" userId="S::gpapiez@cookcountyhhs.org::aee1f716-73c7-4be0-978c-c369ab540b9c" providerId="AD" clId="Web-{C05CDB04-5994-98C4-BC86-5B4559A4FE50}" dt="2026-01-31T00:15:58.217" v="83"/>
        <pc:sldMkLst>
          <pc:docMk/>
          <pc:sldMk cId="1365218705" sldId="278"/>
        </pc:sldMkLst>
      </pc:sldChg>
      <pc:sldChg chg="add replId">
        <pc:chgData name="Papiez, Greg" userId="S::gpapiez@cookcountyhhs.org::aee1f716-73c7-4be0-978c-c369ab540b9c" providerId="AD" clId="Web-{C05CDB04-5994-98C4-BC86-5B4559A4FE50}" dt="2026-01-31T00:16:01.123" v="84"/>
        <pc:sldMkLst>
          <pc:docMk/>
          <pc:sldMk cId="526443473" sldId="279"/>
        </pc:sldMkLst>
      </pc:sldChg>
    </pc:docChg>
  </pc:docChgLst>
  <pc:docChgLst>
    <pc:chgData name="Papiez, Greg" userId="aee1f716-73c7-4be0-978c-c369ab540b9c" providerId="ADAL" clId="{04B11B81-417E-4F14-A588-91C16768DFEC}"/>
    <pc:docChg chg="undo redo custSel addSld modSld">
      <pc:chgData name="Papiez, Greg" userId="aee1f716-73c7-4be0-978c-c369ab540b9c" providerId="ADAL" clId="{04B11B81-417E-4F14-A588-91C16768DFEC}" dt="2026-01-30T19:16:58.446" v="225" actId="20577"/>
      <pc:docMkLst>
        <pc:docMk/>
      </pc:docMkLst>
      <pc:sldChg chg="modSp mod">
        <pc:chgData name="Papiez, Greg" userId="aee1f716-73c7-4be0-978c-c369ab540b9c" providerId="ADAL" clId="{04B11B81-417E-4F14-A588-91C16768DFEC}" dt="2026-01-30T16:00:11.652" v="44" actId="20577"/>
        <pc:sldMkLst>
          <pc:docMk/>
          <pc:sldMk cId="0" sldId="258"/>
        </pc:sldMkLst>
        <pc:spChg chg="mod">
          <ac:chgData name="Papiez, Greg" userId="aee1f716-73c7-4be0-978c-c369ab540b9c" providerId="ADAL" clId="{04B11B81-417E-4F14-A588-91C16768DFEC}" dt="2026-01-30T16:00:11.652" v="44" actId="20577"/>
          <ac:spMkLst>
            <pc:docMk/>
            <pc:sldMk cId="0" sldId="258"/>
            <ac:spMk id="2" creationId="{00000000-0000-0000-0000-000000000000}"/>
          </ac:spMkLst>
        </pc:spChg>
        <pc:spChg chg="mod">
          <ac:chgData name="Papiez, Greg" userId="aee1f716-73c7-4be0-978c-c369ab540b9c" providerId="ADAL" clId="{04B11B81-417E-4F14-A588-91C16768DFEC}" dt="2026-01-30T15:59:28.381" v="25" actId="27636"/>
          <ac:spMkLst>
            <pc:docMk/>
            <pc:sldMk cId="0" sldId="258"/>
            <ac:spMk id="3" creationId="{00000000-0000-0000-0000-000000000000}"/>
          </ac:spMkLst>
        </pc:spChg>
      </pc:sldChg>
      <pc:sldChg chg="modSp mod">
        <pc:chgData name="Papiez, Greg" userId="aee1f716-73c7-4be0-978c-c369ab540b9c" providerId="ADAL" clId="{04B11B81-417E-4F14-A588-91C16768DFEC}" dt="2026-01-30T16:08:29.877" v="111" actId="20577"/>
        <pc:sldMkLst>
          <pc:docMk/>
          <pc:sldMk cId="0" sldId="259"/>
        </pc:sldMkLst>
        <pc:spChg chg="mod">
          <ac:chgData name="Papiez, Greg" userId="aee1f716-73c7-4be0-978c-c369ab540b9c" providerId="ADAL" clId="{04B11B81-417E-4F14-A588-91C16768DFEC}" dt="2026-01-30T16:02:01.876" v="45"/>
          <ac:spMkLst>
            <pc:docMk/>
            <pc:sldMk cId="0" sldId="259"/>
            <ac:spMk id="2" creationId="{00000000-0000-0000-0000-000000000000}"/>
          </ac:spMkLst>
        </pc:spChg>
        <pc:spChg chg="mod">
          <ac:chgData name="Papiez, Greg" userId="aee1f716-73c7-4be0-978c-c369ab540b9c" providerId="ADAL" clId="{04B11B81-417E-4F14-A588-91C16768DFEC}" dt="2026-01-30T16:08:29.877" v="111" actId="20577"/>
          <ac:spMkLst>
            <pc:docMk/>
            <pc:sldMk cId="0" sldId="259"/>
            <ac:spMk id="3" creationId="{00000000-0000-0000-0000-000000000000}"/>
          </ac:spMkLst>
        </pc:spChg>
      </pc:sldChg>
      <pc:sldChg chg="modSp mod modNotesTx">
        <pc:chgData name="Papiez, Greg" userId="aee1f716-73c7-4be0-978c-c369ab540b9c" providerId="ADAL" clId="{04B11B81-417E-4F14-A588-91C16768DFEC}" dt="2026-01-30T16:09:21.949" v="118" actId="20577"/>
        <pc:sldMkLst>
          <pc:docMk/>
          <pc:sldMk cId="0" sldId="260"/>
        </pc:sldMkLst>
        <pc:spChg chg="mod">
          <ac:chgData name="Papiez, Greg" userId="aee1f716-73c7-4be0-978c-c369ab540b9c" providerId="ADAL" clId="{04B11B81-417E-4F14-A588-91C16768DFEC}" dt="2026-01-30T16:02:27.098" v="46"/>
          <ac:spMkLst>
            <pc:docMk/>
            <pc:sldMk cId="0" sldId="260"/>
            <ac:spMk id="2" creationId="{00000000-0000-0000-0000-000000000000}"/>
          </ac:spMkLst>
        </pc:spChg>
        <pc:spChg chg="mod">
          <ac:chgData name="Papiez, Greg" userId="aee1f716-73c7-4be0-978c-c369ab540b9c" providerId="ADAL" clId="{04B11B81-417E-4F14-A588-91C16768DFEC}" dt="2026-01-30T16:08:59.488" v="117" actId="5793"/>
          <ac:spMkLst>
            <pc:docMk/>
            <pc:sldMk cId="0" sldId="260"/>
            <ac:spMk id="3" creationId="{00000000-0000-0000-0000-000000000000}"/>
          </ac:spMkLst>
        </pc:spChg>
      </pc:sldChg>
      <pc:sldChg chg="modSp mod modNotesTx">
        <pc:chgData name="Papiez, Greg" userId="aee1f716-73c7-4be0-978c-c369ab540b9c" providerId="ADAL" clId="{04B11B81-417E-4F14-A588-91C16768DFEC}" dt="2026-01-30T16:10:58.833" v="147" actId="20577"/>
        <pc:sldMkLst>
          <pc:docMk/>
          <pc:sldMk cId="0" sldId="261"/>
        </pc:sldMkLst>
        <pc:spChg chg="mod">
          <ac:chgData name="Papiez, Greg" userId="aee1f716-73c7-4be0-978c-c369ab540b9c" providerId="ADAL" clId="{04B11B81-417E-4F14-A588-91C16768DFEC}" dt="2026-01-30T16:02:31.072" v="47"/>
          <ac:spMkLst>
            <pc:docMk/>
            <pc:sldMk cId="0" sldId="261"/>
            <ac:spMk id="2" creationId="{00000000-0000-0000-0000-000000000000}"/>
          </ac:spMkLst>
        </pc:spChg>
        <pc:spChg chg="mod">
          <ac:chgData name="Papiez, Greg" userId="aee1f716-73c7-4be0-978c-c369ab540b9c" providerId="ADAL" clId="{04B11B81-417E-4F14-A588-91C16768DFEC}" dt="2026-01-30T16:10:13.984" v="129" actId="20577"/>
          <ac:spMkLst>
            <pc:docMk/>
            <pc:sldMk cId="0" sldId="261"/>
            <ac:spMk id="3" creationId="{00000000-0000-0000-0000-000000000000}"/>
          </ac:spMkLst>
        </pc:spChg>
      </pc:sldChg>
      <pc:sldChg chg="modSp mod modNotesTx">
        <pc:chgData name="Papiez, Greg" userId="aee1f716-73c7-4be0-978c-c369ab540b9c" providerId="ADAL" clId="{04B11B81-417E-4F14-A588-91C16768DFEC}" dt="2026-01-30T19:15:29.993" v="176" actId="21"/>
        <pc:sldMkLst>
          <pc:docMk/>
          <pc:sldMk cId="0" sldId="262"/>
        </pc:sldMkLst>
        <pc:spChg chg="mod">
          <ac:chgData name="Papiez, Greg" userId="aee1f716-73c7-4be0-978c-c369ab540b9c" providerId="ADAL" clId="{04B11B81-417E-4F14-A588-91C16768DFEC}" dt="2026-01-30T16:02:34.813" v="48"/>
          <ac:spMkLst>
            <pc:docMk/>
            <pc:sldMk cId="0" sldId="262"/>
            <ac:spMk id="2" creationId="{00000000-0000-0000-0000-000000000000}"/>
          </ac:spMkLst>
        </pc:spChg>
        <pc:spChg chg="mod">
          <ac:chgData name="Papiez, Greg" userId="aee1f716-73c7-4be0-978c-c369ab540b9c" providerId="ADAL" clId="{04B11B81-417E-4F14-A588-91C16768DFEC}" dt="2026-01-30T19:15:29.993" v="176" actId="21"/>
          <ac:spMkLst>
            <pc:docMk/>
            <pc:sldMk cId="0" sldId="262"/>
            <ac:spMk id="3" creationId="{00000000-0000-0000-0000-000000000000}"/>
          </ac:spMkLst>
        </pc:spChg>
      </pc:sldChg>
      <pc:sldChg chg="modSp add mod modNotesTx">
        <pc:chgData name="Papiez, Greg" userId="aee1f716-73c7-4be0-978c-c369ab540b9c" providerId="ADAL" clId="{04B11B81-417E-4F14-A588-91C16768DFEC}" dt="2026-01-30T19:15:35.882" v="179" actId="20577"/>
        <pc:sldMkLst>
          <pc:docMk/>
          <pc:sldMk cId="4154072516" sldId="270"/>
        </pc:sldMkLst>
        <pc:spChg chg="mod">
          <ac:chgData name="Papiez, Greg" userId="aee1f716-73c7-4be0-978c-c369ab540b9c" providerId="ADAL" clId="{04B11B81-417E-4F14-A588-91C16768DFEC}" dt="2026-01-30T19:13:07.339" v="157" actId="20577"/>
          <ac:spMkLst>
            <pc:docMk/>
            <pc:sldMk cId="4154072516" sldId="270"/>
            <ac:spMk id="2" creationId="{93D724AA-2B5F-7B9B-EB93-382E4C2D83F6}"/>
          </ac:spMkLst>
        </pc:spChg>
        <pc:spChg chg="mod">
          <ac:chgData name="Papiez, Greg" userId="aee1f716-73c7-4be0-978c-c369ab540b9c" providerId="ADAL" clId="{04B11B81-417E-4F14-A588-91C16768DFEC}" dt="2026-01-30T19:15:35.882" v="179" actId="20577"/>
          <ac:spMkLst>
            <pc:docMk/>
            <pc:sldMk cId="4154072516" sldId="270"/>
            <ac:spMk id="3" creationId="{77B41CF8-7BC4-9835-5B3B-0002BF960B0D}"/>
          </ac:spMkLst>
        </pc:spChg>
      </pc:sldChg>
      <pc:sldChg chg="modSp add mod modNotesTx">
        <pc:chgData name="Papiez, Greg" userId="aee1f716-73c7-4be0-978c-c369ab540b9c" providerId="ADAL" clId="{04B11B81-417E-4F14-A588-91C16768DFEC}" dt="2026-01-30T19:16:58.446" v="225" actId="20577"/>
        <pc:sldMkLst>
          <pc:docMk/>
          <pc:sldMk cId="1879674176" sldId="271"/>
        </pc:sldMkLst>
        <pc:spChg chg="mod">
          <ac:chgData name="Papiez, Greg" userId="aee1f716-73c7-4be0-978c-c369ab540b9c" providerId="ADAL" clId="{04B11B81-417E-4F14-A588-91C16768DFEC}" dt="2026-01-30T19:16:25.527" v="203" actId="20577"/>
          <ac:spMkLst>
            <pc:docMk/>
            <pc:sldMk cId="1879674176" sldId="271"/>
            <ac:spMk id="3" creationId="{BF806CD2-5248-8655-9723-377A9992DB23}"/>
          </ac:spMkLst>
        </pc:spChg>
      </pc:sldChg>
      <pc:sldChg chg="add">
        <pc:chgData name="Papiez, Greg" userId="aee1f716-73c7-4be0-978c-c369ab540b9c" providerId="ADAL" clId="{04B11B81-417E-4F14-A588-91C16768DFEC}" dt="2026-01-30T19:13:16.550" v="159" actId="2890"/>
        <pc:sldMkLst>
          <pc:docMk/>
          <pc:sldMk cId="1276096823" sldId="272"/>
        </pc:sldMkLst>
      </pc:sldChg>
      <pc:sldChg chg="add">
        <pc:chgData name="Papiez, Greg" userId="aee1f716-73c7-4be0-978c-c369ab540b9c" providerId="ADAL" clId="{04B11B81-417E-4F14-A588-91C16768DFEC}" dt="2026-01-30T19:13:20.039" v="160" actId="2890"/>
        <pc:sldMkLst>
          <pc:docMk/>
          <pc:sldMk cId="3439338491" sldId="273"/>
        </pc:sldMkLst>
      </pc:sldChg>
      <pc:sldChg chg="add">
        <pc:chgData name="Papiez, Greg" userId="aee1f716-73c7-4be0-978c-c369ab540b9c" providerId="ADAL" clId="{04B11B81-417E-4F14-A588-91C16768DFEC}" dt="2026-01-30T19:13:27.564" v="161" actId="2890"/>
        <pc:sldMkLst>
          <pc:docMk/>
          <pc:sldMk cId="2951834284" sldId="274"/>
        </pc:sldMkLst>
      </pc:sldChg>
    </pc:docChg>
  </pc:docChgLst>
  <pc:docChgLst>
    <pc:chgData name="Papiez, Greg" userId="S::gpapiez@cookcountyhhs.org::aee1f716-73c7-4be0-978c-c369ab540b9c" providerId="AD" clId="Web-{90CFE425-6181-CB1E-99D3-B9922B855DD5}"/>
    <pc:docChg chg="addSld delSld modSld sldOrd">
      <pc:chgData name="Papiez, Greg" userId="S::gpapiez@cookcountyhhs.org::aee1f716-73c7-4be0-978c-c369ab540b9c" providerId="AD" clId="Web-{90CFE425-6181-CB1E-99D3-B9922B855DD5}" dt="2026-01-31T00:53:54.758" v="204"/>
      <pc:docMkLst>
        <pc:docMk/>
      </pc:docMkLst>
      <pc:sldChg chg="modSp add ord replId modNotes">
        <pc:chgData name="Papiez, Greg" userId="S::gpapiez@cookcountyhhs.org::aee1f716-73c7-4be0-978c-c369ab540b9c" providerId="AD" clId="Web-{90CFE425-6181-CB1E-99D3-B9922B855DD5}" dt="2026-01-31T00:21:48.637" v="43"/>
        <pc:sldMkLst>
          <pc:docMk/>
          <pc:sldMk cId="1783102590" sldId="275"/>
        </pc:sldMkLst>
        <pc:spChg chg="mod">
          <ac:chgData name="Papiez, Greg" userId="S::gpapiez@cookcountyhhs.org::aee1f716-73c7-4be0-978c-c369ab540b9c" providerId="AD" clId="Web-{90CFE425-6181-CB1E-99D3-B9922B855DD5}" dt="2026-01-31T00:18:13.684" v="22" actId="20577"/>
          <ac:spMkLst>
            <pc:docMk/>
            <pc:sldMk cId="1783102590" sldId="275"/>
            <ac:spMk id="2" creationId="{E95CFFD9-274E-6FE0-47F1-18E3187464EF}"/>
          </ac:spMkLst>
        </pc:spChg>
        <pc:spChg chg="mod">
          <ac:chgData name="Papiez, Greg" userId="S::gpapiez@cookcountyhhs.org::aee1f716-73c7-4be0-978c-c369ab540b9c" providerId="AD" clId="Web-{90CFE425-6181-CB1E-99D3-B9922B855DD5}" dt="2026-01-31T00:20:53.278" v="36" actId="20577"/>
          <ac:spMkLst>
            <pc:docMk/>
            <pc:sldMk cId="1783102590" sldId="275"/>
            <ac:spMk id="3" creationId="{4A5D4F2E-A6B6-AFD8-E631-8512A5885875}"/>
          </ac:spMkLst>
        </pc:spChg>
      </pc:sldChg>
      <pc:sldChg chg="del">
        <pc:chgData name="Papiez, Greg" userId="S::gpapiez@cookcountyhhs.org::aee1f716-73c7-4be0-978c-c369ab540b9c" providerId="AD" clId="Web-{90CFE425-6181-CB1E-99D3-B9922B855DD5}" dt="2026-01-31T00:16:46.262" v="0"/>
        <pc:sldMkLst>
          <pc:docMk/>
          <pc:sldMk cId="1997921957" sldId="275"/>
        </pc:sldMkLst>
      </pc:sldChg>
      <pc:sldChg chg="add ord replId">
        <pc:chgData name="Papiez, Greg" userId="S::gpapiez@cookcountyhhs.org::aee1f716-73c7-4be0-978c-c369ab540b9c" providerId="AD" clId="Web-{90CFE425-6181-CB1E-99D3-B9922B855DD5}" dt="2026-01-31T00:21:31.527" v="37"/>
        <pc:sldMkLst>
          <pc:docMk/>
          <pc:sldMk cId="3784002031" sldId="276"/>
        </pc:sldMkLst>
      </pc:sldChg>
      <pc:sldChg chg="del">
        <pc:chgData name="Papiez, Greg" userId="S::gpapiez@cookcountyhhs.org::aee1f716-73c7-4be0-978c-c369ab540b9c" providerId="AD" clId="Web-{90CFE425-6181-CB1E-99D3-B9922B855DD5}" dt="2026-01-31T00:16:47.215" v="1"/>
        <pc:sldMkLst>
          <pc:docMk/>
          <pc:sldMk cId="4193299305" sldId="276"/>
        </pc:sldMkLst>
      </pc:sldChg>
      <pc:sldChg chg="modSp add replId modNotes">
        <pc:chgData name="Papiez, Greg" userId="S::gpapiez@cookcountyhhs.org::aee1f716-73c7-4be0-978c-c369ab540b9c" providerId="AD" clId="Web-{90CFE425-6181-CB1E-99D3-B9922B855DD5}" dt="2026-01-31T00:24:12.074" v="90"/>
        <pc:sldMkLst>
          <pc:docMk/>
          <pc:sldMk cId="968490801" sldId="277"/>
        </pc:sldMkLst>
        <pc:spChg chg="mod">
          <ac:chgData name="Papiez, Greg" userId="S::gpapiez@cookcountyhhs.org::aee1f716-73c7-4be0-978c-c369ab540b9c" providerId="AD" clId="Web-{90CFE425-6181-CB1E-99D3-B9922B855DD5}" dt="2026-01-31T00:24:06.933" v="85" actId="20577"/>
          <ac:spMkLst>
            <pc:docMk/>
            <pc:sldMk cId="968490801" sldId="277"/>
            <ac:spMk id="3" creationId="{AF4AACAF-3D47-9544-2CD3-6E56B8D65892}"/>
          </ac:spMkLst>
        </pc:spChg>
      </pc:sldChg>
      <pc:sldChg chg="del">
        <pc:chgData name="Papiez, Greg" userId="S::gpapiez@cookcountyhhs.org::aee1f716-73c7-4be0-978c-c369ab540b9c" providerId="AD" clId="Web-{90CFE425-6181-CB1E-99D3-B9922B855DD5}" dt="2026-01-31T00:16:49.793" v="4"/>
        <pc:sldMkLst>
          <pc:docMk/>
          <pc:sldMk cId="4216513613" sldId="277"/>
        </pc:sldMkLst>
      </pc:sldChg>
      <pc:sldChg chg="del">
        <pc:chgData name="Papiez, Greg" userId="S::gpapiez@cookcountyhhs.org::aee1f716-73c7-4be0-978c-c369ab540b9c" providerId="AD" clId="Web-{90CFE425-6181-CB1E-99D3-B9922B855DD5}" dt="2026-01-31T00:16:48.621" v="3"/>
        <pc:sldMkLst>
          <pc:docMk/>
          <pc:sldMk cId="1365218705" sldId="278"/>
        </pc:sldMkLst>
      </pc:sldChg>
      <pc:sldChg chg="modSp add replId modNotes">
        <pc:chgData name="Papiez, Greg" userId="S::gpapiez@cookcountyhhs.org::aee1f716-73c7-4be0-978c-c369ab540b9c" providerId="AD" clId="Web-{90CFE425-6181-CB1E-99D3-B9922B855DD5}" dt="2026-01-31T00:23:28.230" v="74"/>
        <pc:sldMkLst>
          <pc:docMk/>
          <pc:sldMk cId="2400060473" sldId="278"/>
        </pc:sldMkLst>
        <pc:spChg chg="mod">
          <ac:chgData name="Papiez, Greg" userId="S::gpapiez@cookcountyhhs.org::aee1f716-73c7-4be0-978c-c369ab540b9c" providerId="AD" clId="Web-{90CFE425-6181-CB1E-99D3-B9922B855DD5}" dt="2026-01-31T00:23:17.496" v="69" actId="20577"/>
          <ac:spMkLst>
            <pc:docMk/>
            <pc:sldMk cId="2400060473" sldId="278"/>
            <ac:spMk id="3" creationId="{4A1A4C01-D017-64B3-7B15-3C96B47C983A}"/>
          </ac:spMkLst>
        </pc:spChg>
      </pc:sldChg>
      <pc:sldChg chg="modSp add replId modNotes">
        <pc:chgData name="Papiez, Greg" userId="S::gpapiez@cookcountyhhs.org::aee1f716-73c7-4be0-978c-c369ab540b9c" providerId="AD" clId="Web-{90CFE425-6181-CB1E-99D3-B9922B855DD5}" dt="2026-01-31T00:22:48.996" v="60" actId="20577"/>
        <pc:sldMkLst>
          <pc:docMk/>
          <pc:sldMk cId="105224076" sldId="279"/>
        </pc:sldMkLst>
        <pc:spChg chg="mod">
          <ac:chgData name="Papiez, Greg" userId="S::gpapiez@cookcountyhhs.org::aee1f716-73c7-4be0-978c-c369ab540b9c" providerId="AD" clId="Web-{90CFE425-6181-CB1E-99D3-B9922B855DD5}" dt="2026-01-31T00:22:48.996" v="60" actId="20577"/>
          <ac:spMkLst>
            <pc:docMk/>
            <pc:sldMk cId="105224076" sldId="279"/>
            <ac:spMk id="3" creationId="{623C8501-582D-961E-D3DB-20E5B9C22314}"/>
          </ac:spMkLst>
        </pc:spChg>
      </pc:sldChg>
      <pc:sldChg chg="del">
        <pc:chgData name="Papiez, Greg" userId="S::gpapiez@cookcountyhhs.org::aee1f716-73c7-4be0-978c-c369ab540b9c" providerId="AD" clId="Web-{90CFE425-6181-CB1E-99D3-B9922B855DD5}" dt="2026-01-31T00:16:47.950" v="2"/>
        <pc:sldMkLst>
          <pc:docMk/>
          <pc:sldMk cId="526443473" sldId="279"/>
        </pc:sldMkLst>
      </pc:sldChg>
      <pc:sldChg chg="modSp add ord replId modNotes">
        <pc:chgData name="Papiez, Greg" userId="S::gpapiez@cookcountyhhs.org::aee1f716-73c7-4be0-978c-c369ab540b9c" providerId="AD" clId="Web-{90CFE425-6181-CB1E-99D3-B9922B855DD5}" dt="2026-01-31T00:26:26.995" v="119"/>
        <pc:sldMkLst>
          <pc:docMk/>
          <pc:sldMk cId="2830850262" sldId="280"/>
        </pc:sldMkLst>
        <pc:spChg chg="mod">
          <ac:chgData name="Papiez, Greg" userId="S::gpapiez@cookcountyhhs.org::aee1f716-73c7-4be0-978c-c369ab540b9c" providerId="AD" clId="Web-{90CFE425-6181-CB1E-99D3-B9922B855DD5}" dt="2026-01-31T00:24:53.683" v="98" actId="20577"/>
          <ac:spMkLst>
            <pc:docMk/>
            <pc:sldMk cId="2830850262" sldId="280"/>
            <ac:spMk id="2" creationId="{BD05C8A7-C594-1794-6DFD-FB97B2DDBAA8}"/>
          </ac:spMkLst>
        </pc:spChg>
        <pc:spChg chg="mod">
          <ac:chgData name="Papiez, Greg" userId="S::gpapiez@cookcountyhhs.org::aee1f716-73c7-4be0-978c-c369ab540b9c" providerId="AD" clId="Web-{90CFE425-6181-CB1E-99D3-B9922B855DD5}" dt="2026-01-31T00:26:15.699" v="117" actId="20577"/>
          <ac:spMkLst>
            <pc:docMk/>
            <pc:sldMk cId="2830850262" sldId="280"/>
            <ac:spMk id="3" creationId="{5C9EFC68-DACF-7F28-9EE5-12A348066FA7}"/>
          </ac:spMkLst>
        </pc:spChg>
      </pc:sldChg>
      <pc:sldChg chg="modSp add replId modNotes">
        <pc:chgData name="Papiez, Greg" userId="S::gpapiez@cookcountyhhs.org::aee1f716-73c7-4be0-978c-c369ab540b9c" providerId="AD" clId="Web-{90CFE425-6181-CB1E-99D3-B9922B855DD5}" dt="2026-01-31T00:26:45.995" v="126"/>
        <pc:sldMkLst>
          <pc:docMk/>
          <pc:sldMk cId="752113514" sldId="281"/>
        </pc:sldMkLst>
        <pc:spChg chg="mod">
          <ac:chgData name="Papiez, Greg" userId="S::gpapiez@cookcountyhhs.org::aee1f716-73c7-4be0-978c-c369ab540b9c" providerId="AD" clId="Web-{90CFE425-6181-CB1E-99D3-B9922B855DD5}" dt="2026-01-31T00:26:42.136" v="124" actId="20577"/>
          <ac:spMkLst>
            <pc:docMk/>
            <pc:sldMk cId="752113514" sldId="281"/>
            <ac:spMk id="3" creationId="{3EA70371-54C5-558A-D826-DF7571B8FC13}"/>
          </ac:spMkLst>
        </pc:spChg>
      </pc:sldChg>
      <pc:sldChg chg="modSp add replId modNotes">
        <pc:chgData name="Papiez, Greg" userId="S::gpapiez@cookcountyhhs.org::aee1f716-73c7-4be0-978c-c369ab540b9c" providerId="AD" clId="Web-{90CFE425-6181-CB1E-99D3-B9922B855DD5}" dt="2026-01-31T00:29:32.260" v="169"/>
        <pc:sldMkLst>
          <pc:docMk/>
          <pc:sldMk cId="2854883482" sldId="282"/>
        </pc:sldMkLst>
        <pc:spChg chg="mod">
          <ac:chgData name="Papiez, Greg" userId="S::gpapiez@cookcountyhhs.org::aee1f716-73c7-4be0-978c-c369ab540b9c" providerId="AD" clId="Web-{90CFE425-6181-CB1E-99D3-B9922B855DD5}" dt="2026-01-31T00:29:14.307" v="163" actId="20577"/>
          <ac:spMkLst>
            <pc:docMk/>
            <pc:sldMk cId="2854883482" sldId="282"/>
            <ac:spMk id="3" creationId="{055703FD-2C87-A179-AA6A-559B00B358F5}"/>
          </ac:spMkLst>
        </pc:spChg>
      </pc:sldChg>
      <pc:sldChg chg="modSp add replId modNotes">
        <pc:chgData name="Papiez, Greg" userId="S::gpapiez@cookcountyhhs.org::aee1f716-73c7-4be0-978c-c369ab540b9c" providerId="AD" clId="Web-{90CFE425-6181-CB1E-99D3-B9922B855DD5}" dt="2026-01-31T00:28:18.495" v="149"/>
        <pc:sldMkLst>
          <pc:docMk/>
          <pc:sldMk cId="1099204627" sldId="283"/>
        </pc:sldMkLst>
        <pc:spChg chg="mod">
          <ac:chgData name="Papiez, Greg" userId="S::gpapiez@cookcountyhhs.org::aee1f716-73c7-4be0-978c-c369ab540b9c" providerId="AD" clId="Web-{90CFE425-6181-CB1E-99D3-B9922B855DD5}" dt="2026-01-31T00:27:27.808" v="140" actId="20577"/>
          <ac:spMkLst>
            <pc:docMk/>
            <pc:sldMk cId="1099204627" sldId="283"/>
            <ac:spMk id="3" creationId="{3B3EF4D8-4615-79D3-8A60-BC7530A3F23D}"/>
          </ac:spMkLst>
        </pc:spChg>
      </pc:sldChg>
      <pc:sldChg chg="modSp add replId modNotes">
        <pc:chgData name="Papiez, Greg" userId="S::gpapiez@cookcountyhhs.org::aee1f716-73c7-4be0-978c-c369ab540b9c" providerId="AD" clId="Web-{90CFE425-6181-CB1E-99D3-B9922B855DD5}" dt="2026-01-31T00:30:21.463" v="189"/>
        <pc:sldMkLst>
          <pc:docMk/>
          <pc:sldMk cId="3042413826" sldId="284"/>
        </pc:sldMkLst>
        <pc:spChg chg="mod">
          <ac:chgData name="Papiez, Greg" userId="S::gpapiez@cookcountyhhs.org::aee1f716-73c7-4be0-978c-c369ab540b9c" providerId="AD" clId="Web-{90CFE425-6181-CB1E-99D3-B9922B855DD5}" dt="2026-01-31T00:30:14.182" v="183" actId="20577"/>
          <ac:spMkLst>
            <pc:docMk/>
            <pc:sldMk cId="3042413826" sldId="284"/>
            <ac:spMk id="3" creationId="{3072F082-4E31-3D1A-33AE-AA109CEFCE93}"/>
          </ac:spMkLst>
        </pc:spChg>
      </pc:sldChg>
      <pc:sldChg chg="modSp add replId">
        <pc:chgData name="Papiez, Greg" userId="S::gpapiez@cookcountyhhs.org::aee1f716-73c7-4be0-978c-c369ab540b9c" providerId="AD" clId="Web-{90CFE425-6181-CB1E-99D3-B9922B855DD5}" dt="2026-01-31T00:53:45.867" v="200" actId="20577"/>
        <pc:sldMkLst>
          <pc:docMk/>
          <pc:sldMk cId="2380928449" sldId="285"/>
        </pc:sldMkLst>
        <pc:spChg chg="mod">
          <ac:chgData name="Papiez, Greg" userId="S::gpapiez@cookcountyhhs.org::aee1f716-73c7-4be0-978c-c369ab540b9c" providerId="AD" clId="Web-{90CFE425-6181-CB1E-99D3-B9922B855DD5}" dt="2026-01-31T00:53:38.632" v="199" actId="20577"/>
          <ac:spMkLst>
            <pc:docMk/>
            <pc:sldMk cId="2380928449" sldId="285"/>
            <ac:spMk id="2" creationId="{7FD930F6-520A-43CF-064A-E1D9324E3D65}"/>
          </ac:spMkLst>
        </pc:spChg>
        <pc:spChg chg="mod">
          <ac:chgData name="Papiez, Greg" userId="S::gpapiez@cookcountyhhs.org::aee1f716-73c7-4be0-978c-c369ab540b9c" providerId="AD" clId="Web-{90CFE425-6181-CB1E-99D3-B9922B855DD5}" dt="2026-01-31T00:53:45.867" v="200" actId="20577"/>
          <ac:spMkLst>
            <pc:docMk/>
            <pc:sldMk cId="2380928449" sldId="285"/>
            <ac:spMk id="3" creationId="{13FEDA87-7668-B2BB-5775-342E3F130E47}"/>
          </ac:spMkLst>
        </pc:spChg>
      </pc:sldChg>
      <pc:sldChg chg="add replId">
        <pc:chgData name="Papiez, Greg" userId="S::gpapiez@cookcountyhhs.org::aee1f716-73c7-4be0-978c-c369ab540b9c" providerId="AD" clId="Web-{90CFE425-6181-CB1E-99D3-B9922B855DD5}" dt="2026-01-31T00:53:47.914" v="201"/>
        <pc:sldMkLst>
          <pc:docMk/>
          <pc:sldMk cId="802594675" sldId="286"/>
        </pc:sldMkLst>
      </pc:sldChg>
      <pc:sldChg chg="add replId">
        <pc:chgData name="Papiez, Greg" userId="S::gpapiez@cookcountyhhs.org::aee1f716-73c7-4be0-978c-c369ab540b9c" providerId="AD" clId="Web-{90CFE425-6181-CB1E-99D3-B9922B855DD5}" dt="2026-01-31T00:53:50.258" v="202"/>
        <pc:sldMkLst>
          <pc:docMk/>
          <pc:sldMk cId="3517006002" sldId="287"/>
        </pc:sldMkLst>
      </pc:sldChg>
      <pc:sldChg chg="add replId">
        <pc:chgData name="Papiez, Greg" userId="S::gpapiez@cookcountyhhs.org::aee1f716-73c7-4be0-978c-c369ab540b9c" providerId="AD" clId="Web-{90CFE425-6181-CB1E-99D3-B9922B855DD5}" dt="2026-01-31T00:53:52.399" v="203"/>
        <pc:sldMkLst>
          <pc:docMk/>
          <pc:sldMk cId="1388839703" sldId="288"/>
        </pc:sldMkLst>
      </pc:sldChg>
      <pc:sldChg chg="add replId">
        <pc:chgData name="Papiez, Greg" userId="S::gpapiez@cookcountyhhs.org::aee1f716-73c7-4be0-978c-c369ab540b9c" providerId="AD" clId="Web-{90CFE425-6181-CB1E-99D3-B9922B855DD5}" dt="2026-01-31T00:53:54.758" v="204"/>
        <pc:sldMkLst>
          <pc:docMk/>
          <pc:sldMk cId="388621656" sldId="289"/>
        </pc:sldMkLst>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CC8A35-F888-4793-B229-886706A5D4CF}" type="datetimeFigureOut">
              <a:rPr lang="en-US" smtClean="0"/>
              <a:t>1/30/26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6A9AD3-C820-4CDD-B553-567CDD581EFD}" type="slidenum">
              <a:rPr lang="en-US" smtClean="0"/>
              <a:t>‹#›</a:t>
            </a:fld>
            <a:endParaRPr lang="en-US"/>
          </a:p>
        </p:txBody>
      </p:sp>
    </p:spTree>
    <p:extLst>
      <p:ext uri="{BB962C8B-B14F-4D97-AF65-F5344CB8AC3E}">
        <p14:creationId xmlns:p14="http://schemas.microsoft.com/office/powerpoint/2010/main" val="2369226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pPr marL="342900" marR="0" lvl="0" indent="-342900">
              <a:spcBef>
                <a:spcPts val="0"/>
              </a:spcBef>
              <a:spcAft>
                <a:spcPts val="0"/>
              </a:spcAft>
              <a:buFont typeface="+mj-lt"/>
              <a:buAutoNum type="alphaUcPeriod"/>
            </a:pPr>
            <a:r>
              <a:rPr lang="en-US" sz="1200">
                <a:solidFill>
                  <a:schemeClr val="bg1"/>
                </a:solidFill>
                <a:latin typeface="Franklin Gothic Heavy" panose="020B0903020102020204" pitchFamily="34" charset="0"/>
                <a:ea typeface="Calibri" panose="020F0502020204030204" pitchFamily="34" charset="0"/>
                <a:cs typeface="Times New Roman" panose="02020603050405020304" pitchFamily="18" charset="0"/>
              </a:rPr>
              <a:t>Bladder training</a:t>
            </a:r>
          </a:p>
          <a:p>
            <a:pPr marL="342900" marR="0" lvl="0" indent="-342900">
              <a:spcBef>
                <a:spcPts val="0"/>
              </a:spcBef>
              <a:spcAft>
                <a:spcPts val="0"/>
              </a:spcAft>
              <a:buFont typeface="+mj-lt"/>
              <a:buAutoNum type="alphaUcPeriod"/>
            </a:pPr>
            <a:r>
              <a:rPr lang="en-US" sz="1200">
                <a:solidFill>
                  <a:schemeClr val="bg1"/>
                </a:solidFill>
                <a:latin typeface="Franklin Gothic Heavy" panose="020B0903020102020204" pitchFamily="34" charset="0"/>
                <a:ea typeface="Calibri" panose="020F0502020204030204" pitchFamily="34" charset="0"/>
                <a:cs typeface="Times New Roman" panose="02020603050405020304" pitchFamily="18" charset="0"/>
              </a:rPr>
              <a:t>Pubovaginal sling surgery</a:t>
            </a:r>
          </a:p>
          <a:p>
            <a:pPr marL="342900" marR="0" lvl="0" indent="-342900">
              <a:spcBef>
                <a:spcPts val="0"/>
              </a:spcBef>
              <a:spcAft>
                <a:spcPts val="0"/>
              </a:spcAft>
              <a:buFont typeface="+mj-lt"/>
              <a:buAutoNum type="alphaUcPeriod"/>
            </a:pPr>
            <a:r>
              <a:rPr lang="en-US" sz="1200" err="1">
                <a:solidFill>
                  <a:schemeClr val="bg1"/>
                </a:solidFill>
                <a:latin typeface="Franklin Gothic Heavy" panose="020B0903020102020204" pitchFamily="34" charset="0"/>
                <a:ea typeface="Calibri" panose="020F0502020204030204" pitchFamily="34" charset="0"/>
                <a:cs typeface="Times New Roman" panose="02020603050405020304" pitchFamily="18" charset="0"/>
              </a:rPr>
              <a:t>Transanal</a:t>
            </a:r>
            <a:r>
              <a:rPr lang="en-US" sz="1200">
                <a:solidFill>
                  <a:schemeClr val="bg1"/>
                </a:solidFill>
                <a:latin typeface="Franklin Gothic Heavy" panose="020B0903020102020204" pitchFamily="34" charset="0"/>
                <a:ea typeface="Calibri" panose="020F0502020204030204" pitchFamily="34" charset="0"/>
                <a:cs typeface="Times New Roman" panose="02020603050405020304" pitchFamily="18" charset="0"/>
              </a:rPr>
              <a:t> electrostimulation </a:t>
            </a:r>
          </a:p>
          <a:p>
            <a:pPr marL="342900" marR="0" lvl="0" indent="-342900">
              <a:spcBef>
                <a:spcPts val="0"/>
              </a:spcBef>
              <a:spcAft>
                <a:spcPts val="0"/>
              </a:spcAft>
              <a:buFont typeface="+mj-lt"/>
              <a:buAutoNum type="alphaUcPeriod"/>
            </a:pPr>
            <a:r>
              <a:rPr lang="en-US" sz="1200">
                <a:solidFill>
                  <a:schemeClr val="bg1"/>
                </a:solidFill>
                <a:latin typeface="Franklin Gothic Heavy" panose="020B0903020102020204" pitchFamily="34" charset="0"/>
                <a:ea typeface="Calibri" panose="020F0502020204030204" pitchFamily="34" charset="0"/>
                <a:cs typeface="Times New Roman" panose="02020603050405020304" pitchFamily="18" charset="0"/>
              </a:rPr>
              <a:t>Vaginal estrogen cream</a:t>
            </a:r>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216E05-9887-5AE5-4D6E-7C5E6E8108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ADD959-C1C1-519E-A526-95F5E9CEEB80}"/>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D99B7896-0435-880F-2E55-BBF9CC09B0E7}"/>
              </a:ext>
            </a:extLst>
          </p:cNvPr>
          <p:cNvSpPr>
            <a:spLocks noGrp="1"/>
          </p:cNvSpPr>
          <p:nvPr>
            <p:ph type="body" sz="quarter" idx="3"/>
          </p:nvPr>
        </p:nvSpPr>
        <p:spPr/>
        <p:txBody>
          <a:bodyPr/>
          <a:lstStyle/>
          <a:p>
            <a:pPr lvl="1"/>
            <a:r>
              <a:rPr lang="en-US" err="1">
                <a:solidFill>
                  <a:schemeClr val="bg1"/>
                </a:solidFill>
              </a:rPr>
              <a:t>odgkin</a:t>
            </a:r>
            <a:r>
              <a:rPr lang="en-US">
                <a:solidFill>
                  <a:schemeClr val="bg1"/>
                </a:solidFill>
              </a:rPr>
              <a:t> lymphoma</a:t>
            </a:r>
            <a:endParaRPr lang="en-US"/>
          </a:p>
          <a:p>
            <a:pPr lvl="1"/>
            <a:r>
              <a:rPr lang="en-US">
                <a:solidFill>
                  <a:schemeClr val="bg1"/>
                </a:solidFill>
              </a:rPr>
              <a:t>lgG4-related disease* </a:t>
            </a:r>
          </a:p>
          <a:p>
            <a:pPr lvl="1"/>
            <a:r>
              <a:rPr lang="en-US">
                <a:solidFill>
                  <a:schemeClr val="bg1"/>
                </a:solidFill>
              </a:rPr>
              <a:t>Sarcoidosis</a:t>
            </a:r>
          </a:p>
          <a:p>
            <a:pPr lvl="1"/>
            <a:r>
              <a:rPr lang="en-US">
                <a:solidFill>
                  <a:schemeClr val="bg1"/>
                </a:solidFill>
              </a:rPr>
              <a:t>Sjogren syndrome</a:t>
            </a: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9C292F6-9C74-BE24-D78F-8FBE128598AB}"/>
              </a:ext>
            </a:extLst>
          </p:cNvPr>
          <p:cNvSpPr>
            <a:spLocks noGrp="1"/>
          </p:cNvSpPr>
          <p:nvPr>
            <p:ph type="sldNum" sz="quarter" idx="5"/>
          </p:nvPr>
        </p:nvSpPr>
        <p:spPr/>
      </p:sp>
    </p:spTree>
    <p:extLst>
      <p:ext uri="{BB962C8B-B14F-4D97-AF65-F5344CB8AC3E}">
        <p14:creationId xmlns:p14="http://schemas.microsoft.com/office/powerpoint/2010/main" val="4030703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77BFAD-2A8B-E975-9DFD-8D448F0FF8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615498-A0EC-7660-00B7-0F1CC375DF08}"/>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51071573-19E9-9BCF-637F-4576CAD4873F}"/>
              </a:ext>
            </a:extLst>
          </p:cNvPr>
          <p:cNvSpPr>
            <a:spLocks noGrp="1"/>
          </p:cNvSpPr>
          <p:nvPr>
            <p:ph type="body" sz="quarter" idx="3"/>
          </p:nvPr>
        </p:nvSpPr>
        <p:spPr/>
        <p:txBody>
          <a:bodyPr/>
          <a:lstStyle/>
          <a:p>
            <a:pPr lvl="1"/>
            <a:r>
              <a:rPr lang="en-US">
                <a:solidFill>
                  <a:schemeClr val="bg1"/>
                </a:solidFill>
              </a:rPr>
              <a:t>Basal Cell Carcinoma *</a:t>
            </a:r>
            <a:endParaRPr lang="en-US"/>
          </a:p>
          <a:p>
            <a:pPr lvl="1"/>
            <a:r>
              <a:rPr lang="en-US">
                <a:solidFill>
                  <a:schemeClr val="bg1"/>
                </a:solidFill>
              </a:rPr>
              <a:t>Pyogenic Granuloma</a:t>
            </a:r>
          </a:p>
          <a:p>
            <a:pPr lvl="1"/>
            <a:r>
              <a:rPr lang="en-US">
                <a:solidFill>
                  <a:schemeClr val="bg1"/>
                </a:solidFill>
              </a:rPr>
              <a:t>Seborrheic Keratosis</a:t>
            </a:r>
          </a:p>
          <a:p>
            <a:pPr lvl="1"/>
            <a:r>
              <a:rPr lang="en-US">
                <a:solidFill>
                  <a:schemeClr val="bg1"/>
                </a:solidFill>
              </a:rPr>
              <a:t>Squamous Cell Carcinoma</a:t>
            </a: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7B15002A-9B18-1A94-DE9A-8CC526EF3BCD}"/>
              </a:ext>
            </a:extLst>
          </p:cNvPr>
          <p:cNvSpPr>
            <a:spLocks noGrp="1"/>
          </p:cNvSpPr>
          <p:nvPr>
            <p:ph type="sldNum" sz="quarter" idx="5"/>
          </p:nvPr>
        </p:nvSpPr>
        <p:spPr/>
      </p:sp>
    </p:spTree>
    <p:extLst>
      <p:ext uri="{BB962C8B-B14F-4D97-AF65-F5344CB8AC3E}">
        <p14:creationId xmlns:p14="http://schemas.microsoft.com/office/powerpoint/2010/main" val="2305305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573C37-B65A-327D-1EAF-F1EFEAB60C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0574CB-8D2A-AF5F-6B6F-FA98837B52CB}"/>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3A478E57-B4DD-0789-D767-55F5725B8B52}"/>
              </a:ext>
            </a:extLst>
          </p:cNvPr>
          <p:cNvSpPr>
            <a:spLocks noGrp="1"/>
          </p:cNvSpPr>
          <p:nvPr>
            <p:ph type="body" sz="quarter" idx="3"/>
          </p:nvPr>
        </p:nvSpPr>
        <p:spPr/>
        <p:txBody>
          <a:bodyPr/>
          <a:lstStyle/>
          <a:p>
            <a:pPr lvl="1"/>
            <a:r>
              <a:rPr lang="en-US">
                <a:solidFill>
                  <a:schemeClr val="bg1"/>
                </a:solidFill>
              </a:rPr>
              <a:t>Dermatomyositis</a:t>
            </a:r>
            <a:endParaRPr lang="en-US"/>
          </a:p>
          <a:p>
            <a:pPr lvl="1"/>
            <a:r>
              <a:rPr lang="en-US">
                <a:solidFill>
                  <a:schemeClr val="bg1"/>
                </a:solidFill>
              </a:rPr>
              <a:t>Psoriasis</a:t>
            </a:r>
          </a:p>
          <a:p>
            <a:pPr lvl="1"/>
            <a:r>
              <a:rPr lang="en-US">
                <a:solidFill>
                  <a:schemeClr val="bg1"/>
                </a:solidFill>
              </a:rPr>
              <a:t>Rosacea *</a:t>
            </a:r>
          </a:p>
          <a:p>
            <a:pPr lvl="1"/>
            <a:r>
              <a:rPr lang="en-US">
                <a:solidFill>
                  <a:schemeClr val="bg1"/>
                </a:solidFill>
              </a:rPr>
              <a:t>Seborrheic Dermatitis </a:t>
            </a:r>
          </a:p>
          <a:p>
            <a:pPr lvl="1"/>
            <a:r>
              <a:rPr lang="en-US">
                <a:solidFill>
                  <a:schemeClr val="bg1"/>
                </a:solidFill>
              </a:rPr>
              <a:t>SLE</a:t>
            </a: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C5B1800-AA3C-7E36-58AD-5460C87650F3}"/>
              </a:ext>
            </a:extLst>
          </p:cNvPr>
          <p:cNvSpPr>
            <a:spLocks noGrp="1"/>
          </p:cNvSpPr>
          <p:nvPr>
            <p:ph type="sldNum" sz="quarter" idx="5"/>
          </p:nvPr>
        </p:nvSpPr>
        <p:spPr/>
      </p:sp>
    </p:spTree>
    <p:extLst>
      <p:ext uri="{BB962C8B-B14F-4D97-AF65-F5344CB8AC3E}">
        <p14:creationId xmlns:p14="http://schemas.microsoft.com/office/powerpoint/2010/main" val="39061144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7741FA-49DB-4B26-8769-DF02D8345A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554234-F56F-CDC3-5371-B50A6FE2CB18}"/>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0DA6695D-7D8B-0C09-92BB-3AD4976B33D4}"/>
              </a:ext>
            </a:extLst>
          </p:cNvPr>
          <p:cNvSpPr>
            <a:spLocks noGrp="1"/>
          </p:cNvSpPr>
          <p:nvPr>
            <p:ph type="body" sz="quarter" idx="3"/>
          </p:nvPr>
        </p:nvSpPr>
        <p:spPr/>
        <p:txBody>
          <a:bodyPr/>
          <a:lstStyle/>
          <a:p>
            <a:pPr lvl="1"/>
            <a:r>
              <a:rPr lang="en-US">
                <a:solidFill>
                  <a:schemeClr val="bg1"/>
                </a:solidFill>
              </a:rPr>
              <a:t>Actinic keratosis *</a:t>
            </a:r>
            <a:endParaRPr lang="en-US"/>
          </a:p>
          <a:p>
            <a:pPr lvl="1"/>
            <a:r>
              <a:rPr lang="en-US">
                <a:solidFill>
                  <a:schemeClr val="bg1"/>
                </a:solidFill>
              </a:rPr>
              <a:t>Seborrheic keratosis</a:t>
            </a:r>
          </a:p>
          <a:p>
            <a:pPr lvl="1"/>
            <a:r>
              <a:rPr lang="en-US">
                <a:solidFill>
                  <a:schemeClr val="bg1"/>
                </a:solidFill>
              </a:rPr>
              <a:t>Squamous cell carcinoma</a:t>
            </a:r>
          </a:p>
          <a:p>
            <a:pPr lvl="1"/>
            <a:r>
              <a:rPr lang="it-IT" err="1">
                <a:solidFill>
                  <a:schemeClr val="bg1"/>
                </a:solidFill>
              </a:rPr>
              <a:t>Superficial</a:t>
            </a:r>
            <a:r>
              <a:rPr lang="it-IT">
                <a:solidFill>
                  <a:schemeClr val="bg1"/>
                </a:solidFill>
              </a:rPr>
              <a:t> </a:t>
            </a:r>
            <a:r>
              <a:rPr lang="it-IT" err="1">
                <a:solidFill>
                  <a:schemeClr val="bg1"/>
                </a:solidFill>
              </a:rPr>
              <a:t>basal</a:t>
            </a:r>
            <a:r>
              <a:rPr lang="it-IT">
                <a:solidFill>
                  <a:schemeClr val="bg1"/>
                </a:solidFill>
              </a:rPr>
              <a:t> </a:t>
            </a:r>
            <a:r>
              <a:rPr lang="it-IT" err="1">
                <a:solidFill>
                  <a:schemeClr val="bg1"/>
                </a:solidFill>
              </a:rPr>
              <a:t>cell</a:t>
            </a:r>
            <a:r>
              <a:rPr lang="it-IT">
                <a:solidFill>
                  <a:schemeClr val="bg1"/>
                </a:solidFill>
              </a:rPr>
              <a:t> CA</a:t>
            </a:r>
            <a:endParaRPr lang="en-US">
              <a:solidFill>
                <a:schemeClr val="bg1"/>
              </a:solidFill>
            </a:endParaRP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15D76858-731B-B7B8-BEDA-902B839DBE4E}"/>
              </a:ext>
            </a:extLst>
          </p:cNvPr>
          <p:cNvSpPr>
            <a:spLocks noGrp="1"/>
          </p:cNvSpPr>
          <p:nvPr>
            <p:ph type="sldNum" sz="quarter" idx="5"/>
          </p:nvPr>
        </p:nvSpPr>
        <p:spPr/>
      </p:sp>
    </p:spTree>
    <p:extLst>
      <p:ext uri="{BB962C8B-B14F-4D97-AF65-F5344CB8AC3E}">
        <p14:creationId xmlns:p14="http://schemas.microsoft.com/office/powerpoint/2010/main" val="7058729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4FFD0E-3122-A6B3-2231-20719B5072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A42FD6-1259-4DB3-DBB3-4B03810F511C}"/>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E8C1B2C8-A5B2-5150-A2E6-687ED494B1A5}"/>
              </a:ext>
            </a:extLst>
          </p:cNvPr>
          <p:cNvSpPr>
            <a:spLocks noGrp="1"/>
          </p:cNvSpPr>
          <p:nvPr>
            <p:ph type="body" sz="quarter" idx="3"/>
          </p:nvPr>
        </p:nvSpPr>
        <p:spPr/>
        <p:txBody>
          <a:bodyPr/>
          <a:lstStyle/>
          <a:p>
            <a:pPr lvl="1"/>
            <a:r>
              <a:rPr lang="en-US">
                <a:solidFill>
                  <a:schemeClr val="bg1"/>
                </a:solidFill>
              </a:rPr>
              <a:t>Hepatitis C virus testing</a:t>
            </a:r>
            <a:endParaRPr lang="en-US"/>
          </a:p>
          <a:p>
            <a:pPr lvl="1"/>
            <a:r>
              <a:rPr lang="en-US">
                <a:solidFill>
                  <a:schemeClr val="bg1"/>
                </a:solidFill>
              </a:rPr>
              <a:t>PCR testing</a:t>
            </a:r>
          </a:p>
          <a:p>
            <a:pPr lvl="1"/>
            <a:r>
              <a:rPr lang="en-US">
                <a:solidFill>
                  <a:schemeClr val="bg1"/>
                </a:solidFill>
              </a:rPr>
              <a:t>RPR testing *</a:t>
            </a:r>
          </a:p>
          <a:p>
            <a:pPr lvl="1"/>
            <a:r>
              <a:rPr lang="en-US">
                <a:solidFill>
                  <a:schemeClr val="bg1"/>
                </a:solidFill>
              </a:rPr>
              <a:t>No further evaluation</a:t>
            </a: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AE02B66-F41D-4B3E-A158-82A512201E14}"/>
              </a:ext>
            </a:extLst>
          </p:cNvPr>
          <p:cNvSpPr>
            <a:spLocks noGrp="1"/>
          </p:cNvSpPr>
          <p:nvPr>
            <p:ph type="sldNum" sz="quarter" idx="5"/>
          </p:nvPr>
        </p:nvSpPr>
        <p:spPr/>
      </p:sp>
    </p:spTree>
    <p:extLst>
      <p:ext uri="{BB962C8B-B14F-4D97-AF65-F5344CB8AC3E}">
        <p14:creationId xmlns:p14="http://schemas.microsoft.com/office/powerpoint/2010/main" val="11418645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7DF2FE-6192-B1A7-A7ED-54CA709A7D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C6B119-0577-0529-5F12-86936B91802A}"/>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C54C6B0A-ECAA-8D5F-4248-8EE0EC00D8D2}"/>
              </a:ext>
            </a:extLst>
          </p:cNvPr>
          <p:cNvSpPr>
            <a:spLocks noGrp="1"/>
          </p:cNvSpPr>
          <p:nvPr>
            <p:ph type="body" sz="quarter" idx="3"/>
          </p:nvPr>
        </p:nvSpPr>
        <p:spPr/>
        <p:txBody>
          <a:bodyPr/>
          <a:lstStyle/>
          <a:p>
            <a:pPr lvl="1"/>
            <a:r>
              <a:rPr lang="en-US">
                <a:solidFill>
                  <a:schemeClr val="bg1"/>
                </a:solidFill>
              </a:rPr>
              <a:t>Celiac disease *</a:t>
            </a:r>
            <a:endParaRPr lang="en-US"/>
          </a:p>
          <a:p>
            <a:pPr lvl="1"/>
            <a:r>
              <a:rPr lang="en-US">
                <a:solidFill>
                  <a:schemeClr val="bg1"/>
                </a:solidFill>
              </a:rPr>
              <a:t>Hepatitis C</a:t>
            </a:r>
          </a:p>
          <a:p>
            <a:pPr lvl="1"/>
            <a:r>
              <a:rPr lang="en-US">
                <a:solidFill>
                  <a:schemeClr val="bg1"/>
                </a:solidFill>
              </a:rPr>
              <a:t>Non-Hodgkin lymphoma</a:t>
            </a:r>
          </a:p>
          <a:p>
            <a:pPr lvl="1"/>
            <a:r>
              <a:rPr lang="en-US">
                <a:solidFill>
                  <a:schemeClr val="bg1"/>
                </a:solidFill>
              </a:rPr>
              <a:t>Ulcerative colitis</a:t>
            </a: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A6E513E-F888-D7B9-3FFF-D304E5F8F287}"/>
              </a:ext>
            </a:extLst>
          </p:cNvPr>
          <p:cNvSpPr>
            <a:spLocks noGrp="1"/>
          </p:cNvSpPr>
          <p:nvPr>
            <p:ph type="sldNum" sz="quarter" idx="5"/>
          </p:nvPr>
        </p:nvSpPr>
        <p:spPr/>
      </p:sp>
    </p:spTree>
    <p:extLst>
      <p:ext uri="{BB962C8B-B14F-4D97-AF65-F5344CB8AC3E}">
        <p14:creationId xmlns:p14="http://schemas.microsoft.com/office/powerpoint/2010/main" val="2213896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EBD9A5-3D58-EE64-A073-DFDE07B7CF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DA9DA6-D882-9A76-9C4F-BD4C4814316F}"/>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9D9D4E9B-CB17-3FD4-A3EC-8D9B90B02688}"/>
              </a:ext>
            </a:extLst>
          </p:cNvPr>
          <p:cNvSpPr>
            <a:spLocks noGrp="1"/>
          </p:cNvSpPr>
          <p:nvPr>
            <p:ph type="body" sz="quarter" idx="3"/>
          </p:nvPr>
        </p:nvSpPr>
        <p:spPr/>
        <p:txBody>
          <a:bodyPr/>
          <a:lstStyle/>
          <a:p>
            <a:pPr lvl="1"/>
            <a:r>
              <a:rPr lang="en-US">
                <a:solidFill>
                  <a:schemeClr val="bg1"/>
                </a:solidFill>
              </a:rPr>
              <a:t>A. High-dose combined oral contraceptives </a:t>
            </a:r>
            <a:br>
              <a:rPr lang="en-US">
                <a:cs typeface="+mn-lt"/>
              </a:rPr>
            </a:br>
            <a:r>
              <a:rPr lang="en-US">
                <a:solidFill>
                  <a:schemeClr val="bg1"/>
                </a:solidFill>
              </a:rPr>
              <a:t> B. Progestin-only contraceptives </a:t>
            </a:r>
            <a:br>
              <a:rPr lang="en-US">
                <a:cs typeface="+mn-lt"/>
              </a:rPr>
            </a:br>
            <a:r>
              <a:rPr lang="en-US">
                <a:solidFill>
                  <a:schemeClr val="bg1"/>
                </a:solidFill>
              </a:rPr>
              <a:t> C. Metformin (Glucophage) *</a:t>
            </a:r>
            <a:br>
              <a:rPr lang="en-US">
                <a:cs typeface="+mn-lt"/>
              </a:rPr>
            </a:br>
            <a:r>
              <a:rPr lang="en-US">
                <a:solidFill>
                  <a:schemeClr val="bg1"/>
                </a:solidFill>
              </a:rPr>
              <a:t> D. Levothyroxine (Synthroid)</a:t>
            </a:r>
            <a:endParaRPr lang="en-US"/>
          </a:p>
          <a:p>
            <a:pPr lvl="1"/>
            <a:endParaRPr lang="en-US"/>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5F91CDF-CD28-600C-2649-C7D3BFFDD7DD}"/>
              </a:ext>
            </a:extLst>
          </p:cNvPr>
          <p:cNvSpPr>
            <a:spLocks noGrp="1"/>
          </p:cNvSpPr>
          <p:nvPr>
            <p:ph type="sldNum" sz="quarter" idx="5"/>
          </p:nvPr>
        </p:nvSpPr>
        <p:spPr/>
      </p:sp>
    </p:spTree>
    <p:extLst>
      <p:ext uri="{BB962C8B-B14F-4D97-AF65-F5344CB8AC3E}">
        <p14:creationId xmlns:p14="http://schemas.microsoft.com/office/powerpoint/2010/main" val="4007228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7DA161-D73E-EECD-274E-EE6F0FA848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85C1F9-93AB-ED30-912D-FA6B62D235C0}"/>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4031570E-2DDA-5F73-D84F-F440E0A1C42A}"/>
              </a:ext>
            </a:extLst>
          </p:cNvPr>
          <p:cNvSpPr>
            <a:spLocks noGrp="1"/>
          </p:cNvSpPr>
          <p:nvPr>
            <p:ph type="body" sz="quarter" idx="3"/>
          </p:nvPr>
        </p:nvSpPr>
        <p:spPr/>
        <p:txBody>
          <a:bodyPr/>
          <a:lstStyle/>
          <a:p>
            <a:pPr lvl="1"/>
            <a:r>
              <a:rPr lang="en-US">
                <a:solidFill>
                  <a:schemeClr val="bg1"/>
                </a:solidFill>
              </a:rPr>
              <a:t>A. serum calcitonin level </a:t>
            </a:r>
            <a:br>
              <a:rPr lang="en-US">
                <a:cs typeface="+mn-lt"/>
              </a:rPr>
            </a:br>
            <a:r>
              <a:rPr lang="en-US">
                <a:solidFill>
                  <a:schemeClr val="bg1"/>
                </a:solidFill>
              </a:rPr>
              <a:t>  B. serum free T3 level </a:t>
            </a:r>
            <a:br>
              <a:rPr lang="en-US">
                <a:cs typeface="+mn-lt"/>
              </a:rPr>
            </a:br>
            <a:r>
              <a:rPr lang="en-US">
                <a:solidFill>
                  <a:schemeClr val="bg1"/>
                </a:solidFill>
              </a:rPr>
              <a:t>  C. serum TSH level </a:t>
            </a:r>
            <a:br>
              <a:rPr lang="en-US">
                <a:cs typeface="+mn-lt"/>
              </a:rPr>
            </a:br>
            <a:r>
              <a:rPr lang="en-US">
                <a:solidFill>
                  <a:schemeClr val="bg1"/>
                </a:solidFill>
              </a:rPr>
              <a:t>  D. serum thyroglobulin level </a:t>
            </a:r>
            <a:br>
              <a:rPr lang="en-US">
                <a:cs typeface="+mn-lt"/>
              </a:rPr>
            </a:br>
            <a:r>
              <a:rPr lang="en-US">
                <a:solidFill>
                  <a:schemeClr val="bg1"/>
                </a:solidFill>
              </a:rPr>
              <a:t>  E. radionuclide thyroid scan</a:t>
            </a:r>
            <a:endParaRPr lang="en-US"/>
          </a:p>
          <a:p>
            <a:pPr lvl="1"/>
            <a:endParaRPr lang="en-US"/>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EF91889-CD4C-925A-5539-FD7819952467}"/>
              </a:ext>
            </a:extLst>
          </p:cNvPr>
          <p:cNvSpPr>
            <a:spLocks noGrp="1"/>
          </p:cNvSpPr>
          <p:nvPr>
            <p:ph type="sldNum" sz="quarter" idx="5"/>
          </p:nvPr>
        </p:nvSpPr>
        <p:spPr/>
      </p:sp>
    </p:spTree>
    <p:extLst>
      <p:ext uri="{BB962C8B-B14F-4D97-AF65-F5344CB8AC3E}">
        <p14:creationId xmlns:p14="http://schemas.microsoft.com/office/powerpoint/2010/main" val="4174815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CD8A2A-D766-A214-3D4B-9246145987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27A96E-C959-8BE3-E7E8-20B3A5EDE5FE}"/>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312E5623-F188-5622-963A-DDE7193ED819}"/>
              </a:ext>
            </a:extLst>
          </p:cNvPr>
          <p:cNvSpPr>
            <a:spLocks noGrp="1"/>
          </p:cNvSpPr>
          <p:nvPr>
            <p:ph type="body" sz="quarter" idx="3"/>
          </p:nvPr>
        </p:nvSpPr>
        <p:spPr/>
        <p:txBody>
          <a:bodyPr/>
          <a:lstStyle/>
          <a:p>
            <a:pPr lvl="1"/>
            <a:r>
              <a:rPr lang="en-US">
                <a:solidFill>
                  <a:schemeClr val="bg1"/>
                </a:solidFill>
              </a:rPr>
              <a:t>Bone mineral density</a:t>
            </a:r>
          </a:p>
          <a:p>
            <a:pPr lvl="1"/>
            <a:r>
              <a:rPr lang="en-US">
                <a:solidFill>
                  <a:schemeClr val="bg1"/>
                </a:solidFill>
              </a:rPr>
              <a:t>Desire for fertility *</a:t>
            </a:r>
          </a:p>
          <a:p>
            <a:pPr lvl="1"/>
            <a:r>
              <a:rPr lang="en-US">
                <a:solidFill>
                  <a:schemeClr val="bg1"/>
                </a:solidFill>
              </a:rPr>
              <a:t>Fasting plasma glucose level</a:t>
            </a:r>
          </a:p>
          <a:p>
            <a:pPr lvl="1"/>
            <a:r>
              <a:rPr lang="en-US">
                <a:solidFill>
                  <a:schemeClr val="bg1"/>
                </a:solidFill>
              </a:rPr>
              <a:t>Scrotal ultrasound</a:t>
            </a:r>
          </a:p>
          <a:p>
            <a:pPr lvl="1"/>
            <a:endParaRPr lang="en-US">
              <a:solidFill>
                <a:schemeClr val="bg1"/>
              </a:solidFill>
            </a:endParaRPr>
          </a:p>
          <a:p>
            <a:pPr lvl="1"/>
            <a:endParaRPr lang="en-US">
              <a:solidFill>
                <a:srgbClr val="FFFFFF"/>
              </a:solidFill>
            </a:endParaRP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B9FD238-5763-86AC-EF36-37D5033EB443}"/>
              </a:ext>
            </a:extLst>
          </p:cNvPr>
          <p:cNvSpPr>
            <a:spLocks noGrp="1"/>
          </p:cNvSpPr>
          <p:nvPr>
            <p:ph type="sldNum" sz="quarter" idx="5"/>
          </p:nvPr>
        </p:nvSpPr>
        <p:spPr/>
      </p:sp>
    </p:spTree>
    <p:extLst>
      <p:ext uri="{BB962C8B-B14F-4D97-AF65-F5344CB8AC3E}">
        <p14:creationId xmlns:p14="http://schemas.microsoft.com/office/powerpoint/2010/main" val="3840831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EF3C06-8B69-554D-99A0-0823CC4324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8B2CB5-74A3-B143-27D4-3E247B667008}"/>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AA800258-7F6C-9409-EF21-22955A56AC6C}"/>
              </a:ext>
            </a:extLst>
          </p:cNvPr>
          <p:cNvSpPr>
            <a:spLocks noGrp="1"/>
          </p:cNvSpPr>
          <p:nvPr>
            <p:ph type="body" sz="quarter" idx="3"/>
          </p:nvPr>
        </p:nvSpPr>
        <p:spPr/>
        <p:txBody>
          <a:bodyPr/>
          <a:lstStyle/>
          <a:p>
            <a:r>
              <a:rPr lang="en-US">
                <a:solidFill>
                  <a:schemeClr val="bg1"/>
                </a:solidFill>
              </a:rPr>
              <a:t>Decrease meal-time insulin </a:t>
            </a:r>
            <a:r>
              <a:rPr lang="en-US" err="1">
                <a:solidFill>
                  <a:schemeClr val="bg1"/>
                </a:solidFill>
              </a:rPr>
              <a:t>glulisine</a:t>
            </a:r>
            <a:r>
              <a:rPr lang="en-US">
                <a:solidFill>
                  <a:schemeClr val="bg1"/>
                </a:solidFill>
              </a:rPr>
              <a:t> dose prior to exercise, continue insulin glargine dose *</a:t>
            </a:r>
            <a:endParaRPr lang="en-US"/>
          </a:p>
          <a:p>
            <a:r>
              <a:rPr lang="en-US">
                <a:solidFill>
                  <a:schemeClr val="bg1"/>
                </a:solidFill>
              </a:rPr>
              <a:t>Discontinue insulin glargine, continue insulin </a:t>
            </a:r>
            <a:r>
              <a:rPr lang="en-US" err="1">
                <a:solidFill>
                  <a:schemeClr val="bg1"/>
                </a:solidFill>
              </a:rPr>
              <a:t>glulisine</a:t>
            </a:r>
            <a:r>
              <a:rPr lang="en-US">
                <a:solidFill>
                  <a:schemeClr val="bg1"/>
                </a:solidFill>
              </a:rPr>
              <a:t> dose</a:t>
            </a:r>
          </a:p>
          <a:p>
            <a:r>
              <a:rPr lang="en-US">
                <a:solidFill>
                  <a:schemeClr val="bg1"/>
                </a:solidFill>
              </a:rPr>
              <a:t>Increase meal-time protein prior to exercise, continue current insulin doses</a:t>
            </a:r>
          </a:p>
          <a:p>
            <a:r>
              <a:rPr lang="en-US">
                <a:solidFill>
                  <a:schemeClr val="bg1"/>
                </a:solidFill>
              </a:rPr>
              <a:t>Switch insulin </a:t>
            </a:r>
            <a:r>
              <a:rPr lang="en-US" err="1">
                <a:solidFill>
                  <a:schemeClr val="bg1"/>
                </a:solidFill>
              </a:rPr>
              <a:t>glulisine</a:t>
            </a:r>
            <a:r>
              <a:rPr lang="en-US">
                <a:solidFill>
                  <a:schemeClr val="bg1"/>
                </a:solidFill>
              </a:rPr>
              <a:t> to a sliding-scale regimen, continue insulin glargine dose</a:t>
            </a:r>
          </a:p>
          <a:p>
            <a:pPr lvl="1"/>
            <a:endParaRPr lang="en-US">
              <a:solidFill>
                <a:schemeClr val="bg1"/>
              </a:solidFill>
            </a:endParaRP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FA1D478C-D4C6-C55A-27C8-60E510F1FC82}"/>
              </a:ext>
            </a:extLst>
          </p:cNvPr>
          <p:cNvSpPr>
            <a:spLocks noGrp="1"/>
          </p:cNvSpPr>
          <p:nvPr>
            <p:ph type="sldNum" sz="quarter" idx="5"/>
          </p:nvPr>
        </p:nvSpPr>
        <p:spPr/>
      </p:sp>
    </p:spTree>
    <p:extLst>
      <p:ext uri="{BB962C8B-B14F-4D97-AF65-F5344CB8AC3E}">
        <p14:creationId xmlns:p14="http://schemas.microsoft.com/office/powerpoint/2010/main" val="42164980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pPr marL="342900" marR="0" lvl="0" indent="-342900">
              <a:spcBef>
                <a:spcPts val="0"/>
              </a:spcBef>
              <a:spcAft>
                <a:spcPts val="0"/>
              </a:spcAft>
              <a:buFont typeface="+mj-lt"/>
              <a:buAutoNum type="alphaUcPeriod"/>
            </a:pPr>
            <a:r>
              <a:rPr lang="en-US" sz="1200">
                <a:solidFill>
                  <a:schemeClr val="bg1"/>
                </a:solidFill>
                <a:latin typeface="Franklin Gothic Heavy" panose="020B0903020102020204" pitchFamily="34" charset="0"/>
                <a:ea typeface="Calibri" panose="020F0502020204030204" pitchFamily="34" charset="0"/>
                <a:cs typeface="Times New Roman" panose="02020603050405020304" pitchFamily="18" charset="0"/>
              </a:rPr>
              <a:t>CT of the abdomen and pelvis with IV</a:t>
            </a:r>
          </a:p>
          <a:p>
            <a:pPr marL="342900" marR="0" lvl="0" indent="-342900">
              <a:spcBef>
                <a:spcPts val="0"/>
              </a:spcBef>
              <a:spcAft>
                <a:spcPts val="0"/>
              </a:spcAft>
              <a:buFont typeface="+mj-lt"/>
              <a:buAutoNum type="alphaUcPeriod"/>
            </a:pPr>
            <a:r>
              <a:rPr lang="en-US" sz="1200">
                <a:solidFill>
                  <a:schemeClr val="bg1"/>
                </a:solidFill>
                <a:latin typeface="Franklin Gothic Heavy" panose="020B0903020102020204" pitchFamily="34" charset="0"/>
                <a:ea typeface="Calibri" panose="020F0502020204030204" pitchFamily="34" charset="0"/>
                <a:cs typeface="Times New Roman" panose="02020603050405020304" pitchFamily="18" charset="0"/>
              </a:rPr>
              <a:t>Gadolinium-enhanced MRI of the abdomen and pelvis </a:t>
            </a:r>
          </a:p>
          <a:p>
            <a:pPr marL="342900" marR="0" lvl="0" indent="-342900">
              <a:spcBef>
                <a:spcPts val="0"/>
              </a:spcBef>
              <a:spcAft>
                <a:spcPts val="0"/>
              </a:spcAft>
              <a:buFont typeface="+mj-lt"/>
              <a:buAutoNum type="alphaUcPeriod"/>
            </a:pPr>
            <a:r>
              <a:rPr lang="en-US" sz="1200">
                <a:solidFill>
                  <a:schemeClr val="bg1"/>
                </a:solidFill>
                <a:latin typeface="Franklin Gothic Heavy" panose="020B0903020102020204" pitchFamily="34" charset="0"/>
                <a:ea typeface="Calibri" panose="020F0502020204030204" pitchFamily="34" charset="0"/>
                <a:cs typeface="Times New Roman" panose="02020603050405020304" pitchFamily="18" charset="0"/>
              </a:rPr>
              <a:t>Radiography of the abdomen and pelvis </a:t>
            </a:r>
          </a:p>
          <a:p>
            <a:pPr marL="342900" marR="0" lvl="0" indent="-342900">
              <a:spcBef>
                <a:spcPts val="0"/>
              </a:spcBef>
              <a:spcAft>
                <a:spcPts val="0"/>
              </a:spcAft>
              <a:buFont typeface="+mj-lt"/>
              <a:buAutoNum type="alphaUcPeriod"/>
            </a:pPr>
            <a:r>
              <a:rPr lang="en-US" sz="1200">
                <a:solidFill>
                  <a:schemeClr val="bg1"/>
                </a:solidFill>
                <a:latin typeface="Franklin Gothic Heavy" panose="020B0903020102020204" pitchFamily="34" charset="0"/>
                <a:ea typeface="Calibri" panose="020F0502020204030204" pitchFamily="34" charset="0"/>
                <a:cs typeface="Times New Roman" panose="02020603050405020304" pitchFamily="18" charset="0"/>
              </a:rPr>
              <a:t>Ultrasonography of the abdomen and pelvis</a:t>
            </a:r>
            <a:endParaRPr/>
          </a:p>
        </p:txBody>
      </p:sp>
      <p:sp>
        <p:nvSpPr>
          <p:cNvPr id="4" name="Slide Number Placeholder 3"/>
          <p:cNvSpPr>
            <a:spLocks noGrp="1"/>
          </p:cNvSpPr>
          <p:nvPr>
            <p:ph type="sldNum" sz="quarter" idx="5"/>
          </p:nvPr>
        </p:nvSpPr>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59463-77FD-A761-D668-45380784F0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997CF9-FF05-07AE-D663-258A311AB0B3}"/>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9EA86F16-4CAD-0297-3614-0D6353C18EF9}"/>
              </a:ext>
            </a:extLst>
          </p:cNvPr>
          <p:cNvSpPr>
            <a:spLocks noGrp="1"/>
          </p:cNvSpPr>
          <p:nvPr>
            <p:ph type="body" sz="quarter" idx="3"/>
          </p:nvPr>
        </p:nvSpPr>
        <p:spPr/>
        <p:txBody>
          <a:bodyPr/>
          <a:lstStyle/>
          <a:p>
            <a:r>
              <a:rPr lang="en-US">
                <a:solidFill>
                  <a:schemeClr val="bg1"/>
                </a:solidFill>
              </a:rPr>
              <a:t>Anabolic steroid abuse</a:t>
            </a:r>
            <a:endParaRPr lang="en-US"/>
          </a:p>
          <a:p>
            <a:r>
              <a:rPr lang="en-US">
                <a:solidFill>
                  <a:schemeClr val="bg1"/>
                </a:solidFill>
              </a:rPr>
              <a:t>Cystic fibrosis *</a:t>
            </a:r>
          </a:p>
          <a:p>
            <a:r>
              <a:rPr lang="en-US">
                <a:solidFill>
                  <a:schemeClr val="bg1"/>
                </a:solidFill>
              </a:rPr>
              <a:t>Klinefelter syndrome</a:t>
            </a:r>
          </a:p>
          <a:p>
            <a:r>
              <a:rPr lang="en-US">
                <a:solidFill>
                  <a:schemeClr val="bg1"/>
                </a:solidFill>
              </a:rPr>
              <a:t>Varicocele</a:t>
            </a:r>
          </a:p>
          <a:p>
            <a:r>
              <a:rPr lang="en-US">
                <a:solidFill>
                  <a:schemeClr val="bg1"/>
                </a:solidFill>
              </a:rPr>
              <a:t>Y chromosome microdeletions</a:t>
            </a:r>
          </a:p>
          <a:p>
            <a:pPr lvl="1"/>
            <a:endParaRPr lang="en-US">
              <a:solidFill>
                <a:schemeClr val="bg1"/>
              </a:solidFill>
            </a:endParaRP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9CEB3D6-3884-A476-84AC-F673FE594127}"/>
              </a:ext>
            </a:extLst>
          </p:cNvPr>
          <p:cNvSpPr>
            <a:spLocks noGrp="1"/>
          </p:cNvSpPr>
          <p:nvPr>
            <p:ph type="sldNum" sz="quarter" idx="5"/>
          </p:nvPr>
        </p:nvSpPr>
        <p:spPr/>
      </p:sp>
    </p:spTree>
    <p:extLst>
      <p:ext uri="{BB962C8B-B14F-4D97-AF65-F5344CB8AC3E}">
        <p14:creationId xmlns:p14="http://schemas.microsoft.com/office/powerpoint/2010/main" val="41402768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1DA266-7553-47EB-B7F5-40E997712D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36DA20-1F18-609E-9499-0C3F2D1E4337}"/>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E28B288B-622A-84DC-6673-B3784F4031EA}"/>
              </a:ext>
            </a:extLst>
          </p:cNvPr>
          <p:cNvSpPr>
            <a:spLocks noGrp="1"/>
          </p:cNvSpPr>
          <p:nvPr>
            <p:ph type="body" sz="quarter" idx="3"/>
          </p:nvPr>
        </p:nvSpPr>
        <p:spPr/>
        <p:txBody>
          <a:bodyPr/>
          <a:lstStyle/>
          <a:p>
            <a:r>
              <a:rPr lang="en-US">
                <a:solidFill>
                  <a:schemeClr val="bg1"/>
                </a:solidFill>
              </a:rPr>
              <a:t>Anabolic steroid abuse</a:t>
            </a:r>
            <a:endParaRPr lang="en-US"/>
          </a:p>
          <a:p>
            <a:r>
              <a:rPr lang="en-US">
                <a:solidFill>
                  <a:schemeClr val="bg1"/>
                </a:solidFill>
              </a:rPr>
              <a:t>Cystic fibrosis *</a:t>
            </a:r>
          </a:p>
          <a:p>
            <a:r>
              <a:rPr lang="en-US">
                <a:solidFill>
                  <a:schemeClr val="bg1"/>
                </a:solidFill>
              </a:rPr>
              <a:t>Klinefelter syndrome</a:t>
            </a:r>
          </a:p>
          <a:p>
            <a:r>
              <a:rPr lang="en-US">
                <a:solidFill>
                  <a:schemeClr val="bg1"/>
                </a:solidFill>
              </a:rPr>
              <a:t>Varicocele</a:t>
            </a:r>
          </a:p>
          <a:p>
            <a:r>
              <a:rPr lang="en-US">
                <a:solidFill>
                  <a:schemeClr val="bg1"/>
                </a:solidFill>
              </a:rPr>
              <a:t>Y chromosome microdeletions</a:t>
            </a:r>
          </a:p>
          <a:p>
            <a:pPr lvl="1"/>
            <a:endParaRPr lang="en-US">
              <a:solidFill>
                <a:schemeClr val="bg1"/>
              </a:solidFill>
            </a:endParaRP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07EF863-C6DA-5BA9-A7A0-DC877F199600}"/>
              </a:ext>
            </a:extLst>
          </p:cNvPr>
          <p:cNvSpPr>
            <a:spLocks noGrp="1"/>
          </p:cNvSpPr>
          <p:nvPr>
            <p:ph type="sldNum" sz="quarter" idx="5"/>
          </p:nvPr>
        </p:nvSpPr>
        <p:spPr/>
      </p:sp>
    </p:spTree>
    <p:extLst>
      <p:ext uri="{BB962C8B-B14F-4D97-AF65-F5344CB8AC3E}">
        <p14:creationId xmlns:p14="http://schemas.microsoft.com/office/powerpoint/2010/main" val="28086059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55F03B-1680-09AE-C10D-0EDB484B1F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78B534-BB4E-B5C5-903E-D749BEE68903}"/>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E0F5CB9C-FBD0-8D6F-F994-18A589843146}"/>
              </a:ext>
            </a:extLst>
          </p:cNvPr>
          <p:cNvSpPr>
            <a:spLocks noGrp="1"/>
          </p:cNvSpPr>
          <p:nvPr>
            <p:ph type="body" sz="quarter" idx="3"/>
          </p:nvPr>
        </p:nvSpPr>
        <p:spPr/>
        <p:txBody>
          <a:bodyPr/>
          <a:lstStyle/>
          <a:p>
            <a:r>
              <a:rPr lang="en-US">
                <a:solidFill>
                  <a:schemeClr val="bg1"/>
                </a:solidFill>
              </a:rPr>
              <a:t>Anabolic steroid abuse</a:t>
            </a:r>
            <a:endParaRPr lang="en-US"/>
          </a:p>
          <a:p>
            <a:r>
              <a:rPr lang="en-US">
                <a:solidFill>
                  <a:schemeClr val="bg1"/>
                </a:solidFill>
              </a:rPr>
              <a:t>Cystic fibrosis *</a:t>
            </a:r>
          </a:p>
          <a:p>
            <a:r>
              <a:rPr lang="en-US">
                <a:solidFill>
                  <a:schemeClr val="bg1"/>
                </a:solidFill>
              </a:rPr>
              <a:t>Klinefelter syndrome</a:t>
            </a:r>
          </a:p>
          <a:p>
            <a:r>
              <a:rPr lang="en-US">
                <a:solidFill>
                  <a:schemeClr val="bg1"/>
                </a:solidFill>
              </a:rPr>
              <a:t>Varicocele</a:t>
            </a:r>
          </a:p>
          <a:p>
            <a:r>
              <a:rPr lang="en-US">
                <a:solidFill>
                  <a:schemeClr val="bg1"/>
                </a:solidFill>
              </a:rPr>
              <a:t>Y chromosome microdeletions</a:t>
            </a:r>
          </a:p>
          <a:p>
            <a:pPr lvl="1"/>
            <a:endParaRPr lang="en-US">
              <a:solidFill>
                <a:schemeClr val="bg1"/>
              </a:solidFill>
            </a:endParaRP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5FA96017-F760-7F57-E946-556F29CB166D}"/>
              </a:ext>
            </a:extLst>
          </p:cNvPr>
          <p:cNvSpPr>
            <a:spLocks noGrp="1"/>
          </p:cNvSpPr>
          <p:nvPr>
            <p:ph type="sldNum" sz="quarter" idx="5"/>
          </p:nvPr>
        </p:nvSpPr>
        <p:spPr/>
      </p:sp>
    </p:spTree>
    <p:extLst>
      <p:ext uri="{BB962C8B-B14F-4D97-AF65-F5344CB8AC3E}">
        <p14:creationId xmlns:p14="http://schemas.microsoft.com/office/powerpoint/2010/main" val="19324227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DAA1FE-C2EB-2C22-B19C-398A63D5D7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EC433D-20AD-BB3B-E09D-16157BB46808}"/>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7D97E44E-F20E-51C1-97C2-BD2B0C489DE1}"/>
              </a:ext>
            </a:extLst>
          </p:cNvPr>
          <p:cNvSpPr>
            <a:spLocks noGrp="1"/>
          </p:cNvSpPr>
          <p:nvPr>
            <p:ph type="body" sz="quarter" idx="3"/>
          </p:nvPr>
        </p:nvSpPr>
        <p:spPr/>
        <p:txBody>
          <a:bodyPr/>
          <a:lstStyle/>
          <a:p>
            <a:r>
              <a:rPr lang="en-US">
                <a:solidFill>
                  <a:schemeClr val="bg1"/>
                </a:solidFill>
              </a:rPr>
              <a:t>Anabolic steroid abuse</a:t>
            </a:r>
            <a:endParaRPr lang="en-US"/>
          </a:p>
          <a:p>
            <a:r>
              <a:rPr lang="en-US">
                <a:solidFill>
                  <a:schemeClr val="bg1"/>
                </a:solidFill>
              </a:rPr>
              <a:t>Cystic fibrosis *</a:t>
            </a:r>
          </a:p>
          <a:p>
            <a:r>
              <a:rPr lang="en-US">
                <a:solidFill>
                  <a:schemeClr val="bg1"/>
                </a:solidFill>
              </a:rPr>
              <a:t>Klinefelter syndrome</a:t>
            </a:r>
          </a:p>
          <a:p>
            <a:r>
              <a:rPr lang="en-US">
                <a:solidFill>
                  <a:schemeClr val="bg1"/>
                </a:solidFill>
              </a:rPr>
              <a:t>Varicocele</a:t>
            </a:r>
          </a:p>
          <a:p>
            <a:r>
              <a:rPr lang="en-US">
                <a:solidFill>
                  <a:schemeClr val="bg1"/>
                </a:solidFill>
              </a:rPr>
              <a:t>Y chromosome microdeletions</a:t>
            </a:r>
          </a:p>
          <a:p>
            <a:pPr lvl="1"/>
            <a:endParaRPr lang="en-US">
              <a:solidFill>
                <a:schemeClr val="bg1"/>
              </a:solidFill>
            </a:endParaRP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C82DEC5-ACB8-B72E-959F-29B43ADEFCB5}"/>
              </a:ext>
            </a:extLst>
          </p:cNvPr>
          <p:cNvSpPr>
            <a:spLocks noGrp="1"/>
          </p:cNvSpPr>
          <p:nvPr>
            <p:ph type="sldNum" sz="quarter" idx="5"/>
          </p:nvPr>
        </p:nvSpPr>
        <p:spPr/>
      </p:sp>
    </p:spTree>
    <p:extLst>
      <p:ext uri="{BB962C8B-B14F-4D97-AF65-F5344CB8AC3E}">
        <p14:creationId xmlns:p14="http://schemas.microsoft.com/office/powerpoint/2010/main" val="33942807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4252A-EBD4-71D7-6C25-40FFAD2C13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443553-59E7-00DA-7428-ADC71DACD950}"/>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25329AE0-BE7B-3B14-4EAF-66869165F28C}"/>
              </a:ext>
            </a:extLst>
          </p:cNvPr>
          <p:cNvSpPr>
            <a:spLocks noGrp="1"/>
          </p:cNvSpPr>
          <p:nvPr>
            <p:ph type="body" sz="quarter" idx="3"/>
          </p:nvPr>
        </p:nvSpPr>
        <p:spPr/>
        <p:txBody>
          <a:bodyPr/>
          <a:lstStyle/>
          <a:p>
            <a:r>
              <a:rPr lang="en-US">
                <a:solidFill>
                  <a:schemeClr val="bg1"/>
                </a:solidFill>
              </a:rPr>
              <a:t>Anabolic steroid abuse</a:t>
            </a:r>
            <a:endParaRPr lang="en-US"/>
          </a:p>
          <a:p>
            <a:r>
              <a:rPr lang="en-US">
                <a:solidFill>
                  <a:schemeClr val="bg1"/>
                </a:solidFill>
              </a:rPr>
              <a:t>Cystic fibrosis *</a:t>
            </a:r>
          </a:p>
          <a:p>
            <a:r>
              <a:rPr lang="en-US">
                <a:solidFill>
                  <a:schemeClr val="bg1"/>
                </a:solidFill>
              </a:rPr>
              <a:t>Klinefelter syndrome</a:t>
            </a:r>
          </a:p>
          <a:p>
            <a:r>
              <a:rPr lang="en-US">
                <a:solidFill>
                  <a:schemeClr val="bg1"/>
                </a:solidFill>
              </a:rPr>
              <a:t>Varicocele</a:t>
            </a:r>
          </a:p>
          <a:p>
            <a:r>
              <a:rPr lang="en-US">
                <a:solidFill>
                  <a:schemeClr val="bg1"/>
                </a:solidFill>
              </a:rPr>
              <a:t>Y chromosome microdeletions</a:t>
            </a:r>
          </a:p>
          <a:p>
            <a:pPr lvl="1"/>
            <a:endParaRPr lang="en-US">
              <a:solidFill>
                <a:schemeClr val="bg1"/>
              </a:solidFill>
            </a:endParaRP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528FC80-314C-E311-47F6-E4A3586BC680}"/>
              </a:ext>
            </a:extLst>
          </p:cNvPr>
          <p:cNvSpPr>
            <a:spLocks noGrp="1"/>
          </p:cNvSpPr>
          <p:nvPr>
            <p:ph type="sldNum" sz="quarter" idx="5"/>
          </p:nvPr>
        </p:nvSpPr>
        <p:spPr/>
      </p:sp>
    </p:spTree>
    <p:extLst>
      <p:ext uri="{BB962C8B-B14F-4D97-AF65-F5344CB8AC3E}">
        <p14:creationId xmlns:p14="http://schemas.microsoft.com/office/powerpoint/2010/main" val="25981183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66B79C-FA22-DF83-9911-74B3F4F1F7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DD8E93-1EDF-E9B9-3C60-8B19CD1B4C4F}"/>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42C7E298-D962-1C6D-5F79-3EA5D921C46A}"/>
              </a:ext>
            </a:extLst>
          </p:cNvPr>
          <p:cNvSpPr>
            <a:spLocks noGrp="1"/>
          </p:cNvSpPr>
          <p:nvPr>
            <p:ph type="body" sz="quarter" idx="3"/>
          </p:nvPr>
        </p:nvSpPr>
        <p:spPr/>
        <p:txBody>
          <a:bodyPr/>
          <a:lstStyle/>
          <a:p>
            <a:r>
              <a:rPr lang="en-US">
                <a:solidFill>
                  <a:schemeClr val="bg1"/>
                </a:solidFill>
              </a:rPr>
              <a:t>Anabolic steroid abuse</a:t>
            </a:r>
            <a:endParaRPr lang="en-US"/>
          </a:p>
          <a:p>
            <a:r>
              <a:rPr lang="en-US">
                <a:solidFill>
                  <a:schemeClr val="bg1"/>
                </a:solidFill>
              </a:rPr>
              <a:t>Cystic fibrosis *</a:t>
            </a:r>
          </a:p>
          <a:p>
            <a:r>
              <a:rPr lang="en-US">
                <a:solidFill>
                  <a:schemeClr val="bg1"/>
                </a:solidFill>
              </a:rPr>
              <a:t>Klinefelter syndrome</a:t>
            </a:r>
          </a:p>
          <a:p>
            <a:r>
              <a:rPr lang="en-US">
                <a:solidFill>
                  <a:schemeClr val="bg1"/>
                </a:solidFill>
              </a:rPr>
              <a:t>Varicocele</a:t>
            </a:r>
          </a:p>
          <a:p>
            <a:r>
              <a:rPr lang="en-US">
                <a:solidFill>
                  <a:schemeClr val="bg1"/>
                </a:solidFill>
              </a:rPr>
              <a:t>Y chromosome microdeletions</a:t>
            </a:r>
          </a:p>
          <a:p>
            <a:pPr lvl="1"/>
            <a:endParaRPr lang="en-US">
              <a:solidFill>
                <a:schemeClr val="bg1"/>
              </a:solidFill>
            </a:endParaRPr>
          </a:p>
          <a:p>
            <a:pPr lvl="1"/>
            <a:endParaRPr lang="en-US">
              <a:solidFill>
                <a:schemeClr val="bg1"/>
              </a:solidFill>
            </a:endParaRPr>
          </a:p>
          <a:p>
            <a:pPr marL="342900" marR="0" lvl="0" indent="-342900">
              <a:spcBef>
                <a:spcPts val="0"/>
              </a:spcBef>
              <a:spcAft>
                <a:spcPts val="0"/>
              </a:spcAf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099B5E8-78C9-4094-E6D3-E97E73AC9EA0}"/>
              </a:ext>
            </a:extLst>
          </p:cNvPr>
          <p:cNvSpPr>
            <a:spLocks noGrp="1"/>
          </p:cNvSpPr>
          <p:nvPr>
            <p:ph type="sldNum" sz="quarter" idx="5"/>
          </p:nvPr>
        </p:nvSpPr>
        <p:spPr/>
      </p:sp>
    </p:spTree>
    <p:extLst>
      <p:ext uri="{BB962C8B-B14F-4D97-AF65-F5344CB8AC3E}">
        <p14:creationId xmlns:p14="http://schemas.microsoft.com/office/powerpoint/2010/main" val="12176031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ANSWER GOES HERE (e.g., What is … ?)</a:t>
            </a:r>
          </a:p>
        </p:txBody>
      </p:sp>
      <p:sp>
        <p:nvSpPr>
          <p:cNvPr id="4" name="Slide Number Placeholder 3"/>
          <p:cNvSpPr>
            <a:spLocks noGrp="1"/>
          </p:cNvSpPr>
          <p:nvPr>
            <p:ph type="sldNum" sz="quarter" idx="5"/>
          </p:nvPr>
        </p:nvSpPr>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ANSWER GOES HERE (e.g., What is … ?)</a:t>
            </a:r>
          </a:p>
        </p:txBody>
      </p:sp>
      <p:sp>
        <p:nvSpPr>
          <p:cNvPr id="4" name="Slide Number Placeholder 3"/>
          <p:cNvSpPr>
            <a:spLocks noGrp="1"/>
          </p:cNvSpPr>
          <p:nvPr>
            <p:ph type="sldNum" sz="quarter" idx="5"/>
          </p:nvPr>
        </p:nvSpPr>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ANSWER GOES HERE (e.g., What is … ?)</a:t>
            </a:r>
          </a:p>
        </p:txBody>
      </p:sp>
      <p:sp>
        <p:nvSpPr>
          <p:cNvPr id="4" name="Slide Number Placeholder 3"/>
          <p:cNvSpPr>
            <a:spLocks noGrp="1"/>
          </p:cNvSpPr>
          <p:nvPr>
            <p:ph type="sldNum" sz="quarter" idx="5"/>
          </p:nvPr>
        </p:nvSpPr>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ANSWER GOES HERE (e.g., What is … ?)</a:t>
            </a:r>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pPr lvl="0"/>
            <a:r>
              <a:rPr lang="en-US" sz="1200" kern="1200">
                <a:solidFill>
                  <a:schemeClr val="tx1"/>
                </a:solidFill>
                <a:effectLst/>
                <a:latin typeface="+mn-lt"/>
                <a:ea typeface="+mn-ea"/>
                <a:cs typeface="+mn-cs"/>
              </a:rPr>
              <a:t>Autosomal dominant polycystic kidney disease </a:t>
            </a:r>
          </a:p>
          <a:p>
            <a:pPr lvl="0"/>
            <a:r>
              <a:rPr lang="en-US" sz="1200" kern="1200">
                <a:solidFill>
                  <a:schemeClr val="tx1"/>
                </a:solidFill>
                <a:effectLst/>
                <a:latin typeface="+mn-lt"/>
                <a:ea typeface="+mn-ea"/>
                <a:cs typeface="+mn-cs"/>
              </a:rPr>
              <a:t>Renal cell carcinoma</a:t>
            </a:r>
          </a:p>
          <a:p>
            <a:pPr lvl="0"/>
            <a:r>
              <a:rPr lang="en-US" sz="1200" kern="1200">
                <a:solidFill>
                  <a:schemeClr val="tx1"/>
                </a:solidFill>
                <a:effectLst/>
                <a:latin typeface="+mn-lt"/>
                <a:ea typeface="+mn-ea"/>
                <a:cs typeface="+mn-cs"/>
              </a:rPr>
              <a:t>Renal vein thrombosis</a:t>
            </a:r>
          </a:p>
          <a:p>
            <a:pPr lvl="0"/>
            <a:r>
              <a:rPr lang="en-US" sz="1200" kern="1200">
                <a:solidFill>
                  <a:schemeClr val="tx1"/>
                </a:solidFill>
                <a:effectLst/>
                <a:latin typeface="+mn-lt"/>
                <a:ea typeface="+mn-ea"/>
                <a:cs typeface="+mn-cs"/>
              </a:rPr>
              <a:t>Urinary tract infection </a:t>
            </a:r>
          </a:p>
        </p:txBody>
      </p:sp>
      <p:sp>
        <p:nvSpPr>
          <p:cNvPr id="4" name="Slide Number Placeholder 3"/>
          <p:cNvSpPr>
            <a:spLocks noGrp="1"/>
          </p:cNvSpPr>
          <p:nvPr>
            <p:ph type="sldNum" sz="quarter" idx="5"/>
          </p:nvPr>
        </p:nvSpPr>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ANSWER GOES HERE (e.g., What is … ?)</a:t>
            </a:r>
          </a:p>
        </p:txBody>
      </p:sp>
      <p:sp>
        <p:nvSpPr>
          <p:cNvPr id="4" name="Slide Number Placeholder 3"/>
          <p:cNvSpPr>
            <a:spLocks noGrp="1"/>
          </p:cNvSpPr>
          <p:nvPr>
            <p:ph type="sldNum" sz="quarter" idx="5"/>
          </p:nvPr>
        </p:nvSpPr>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FINAL JEOPARDY ANSWER (e.g., What is … ?)</a:t>
            </a:r>
          </a:p>
        </p:txBody>
      </p:sp>
      <p:sp>
        <p:nvSpPr>
          <p:cNvPr id="4" name="Slide Number Placeholder 3"/>
          <p:cNvSpPr>
            <a:spLocks noGrp="1"/>
          </p:cNvSpPr>
          <p:nvPr>
            <p:ph type="sldNum" sz="quarter" idx="5"/>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pPr lvl="0"/>
            <a:r>
              <a:rPr lang="en-US" sz="1200" kern="1200">
                <a:solidFill>
                  <a:schemeClr val="tx1"/>
                </a:solidFill>
                <a:effectLst/>
                <a:latin typeface="+mn-lt"/>
                <a:ea typeface="+mn-ea"/>
                <a:cs typeface="+mn-cs"/>
              </a:rPr>
              <a:t>A. Epididymitis*</a:t>
            </a:r>
          </a:p>
          <a:p>
            <a:pPr lvl="0"/>
            <a:r>
              <a:rPr lang="en-US" sz="1200" kern="1200">
                <a:solidFill>
                  <a:schemeClr val="tx1"/>
                </a:solidFill>
                <a:effectLst/>
                <a:latin typeface="+mn-lt"/>
                <a:ea typeface="+mn-ea"/>
                <a:cs typeface="+mn-cs"/>
              </a:rPr>
              <a:t>B. Testicular torsion</a:t>
            </a:r>
          </a:p>
          <a:p>
            <a:pPr lvl="0"/>
            <a:r>
              <a:rPr lang="en-US" sz="1200" kern="1200">
                <a:solidFill>
                  <a:schemeClr val="tx1"/>
                </a:solidFill>
                <a:effectLst/>
                <a:latin typeface="+mn-lt"/>
                <a:ea typeface="+mn-ea"/>
                <a:cs typeface="+mn-cs"/>
              </a:rPr>
              <a:t>C. Urinary tract infection</a:t>
            </a:r>
          </a:p>
          <a:p>
            <a:r>
              <a:rPr lang="en-US" sz="1200" kern="1200">
                <a:solidFill>
                  <a:schemeClr val="tx1"/>
                </a:solidFill>
                <a:effectLst/>
                <a:latin typeface="+mn-lt"/>
                <a:ea typeface="+mn-ea"/>
                <a:cs typeface="+mn-cs"/>
              </a:rPr>
              <a:t>D. Varicocele</a:t>
            </a:r>
            <a:endParaRPr/>
          </a:p>
        </p:txBody>
      </p:sp>
      <p:sp>
        <p:nvSpPr>
          <p:cNvPr id="4" name="Slide Number Placeholder 3"/>
          <p:cNvSpPr>
            <a:spLocks noGrp="1"/>
          </p:cNvSpPr>
          <p:nvPr>
            <p:ph type="sldNum" sz="quarter" idx="5"/>
          </p:nvPr>
        </p:nvSpPr>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pPr marL="342900" marR="0" lvl="0" indent="-342900">
              <a:spcBef>
                <a:spcPts val="0"/>
              </a:spcBef>
              <a:spcAft>
                <a:spcPts val="0"/>
              </a:spcAft>
              <a:buFont typeface="+mj-lt"/>
              <a:buAutoNum type="alphaUcPeriod"/>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534E77-D7F1-3B6A-D3AB-8E251F68FA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F88851-9AED-CE29-9E32-C8A67FD45043}"/>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E5849EE6-084D-3C84-988C-82459AC239A1}"/>
              </a:ext>
            </a:extLst>
          </p:cNvPr>
          <p:cNvSpPr>
            <a:spLocks noGrp="1"/>
          </p:cNvSpPr>
          <p:nvPr>
            <p:ph type="body" sz="quarter" idx="3"/>
          </p:nvPr>
        </p:nvSpPr>
        <p:spPr/>
        <p:txBody>
          <a:bodyPr/>
          <a:lstStyle/>
          <a:p>
            <a:pPr lvl="0"/>
            <a:r>
              <a:rPr lang="en-US" sz="1200" kern="1200">
                <a:solidFill>
                  <a:schemeClr val="tx1"/>
                </a:solidFill>
                <a:effectLst/>
                <a:latin typeface="+mn-lt"/>
                <a:ea typeface="+mn-ea"/>
                <a:cs typeface="+mn-cs"/>
              </a:rPr>
              <a:t>A. Buddy taping and early range of motion</a:t>
            </a:r>
          </a:p>
          <a:p>
            <a:pPr lvl="0"/>
            <a:r>
              <a:rPr lang="en-US" sz="1200" kern="1200">
                <a:solidFill>
                  <a:schemeClr val="tx1"/>
                </a:solidFill>
                <a:effectLst/>
                <a:latin typeface="+mn-lt"/>
                <a:ea typeface="+mn-ea"/>
                <a:cs typeface="+mn-cs"/>
              </a:rPr>
              <a:t>B. Splinting the DIP joint in extension*</a:t>
            </a:r>
          </a:p>
          <a:p>
            <a:pPr lvl="0"/>
            <a:r>
              <a:rPr lang="en-US" sz="1200" kern="1200">
                <a:solidFill>
                  <a:schemeClr val="tx1"/>
                </a:solidFill>
                <a:effectLst/>
                <a:latin typeface="+mn-lt"/>
                <a:ea typeface="+mn-ea"/>
                <a:cs typeface="+mn-cs"/>
              </a:rPr>
              <a:t>C. Splinting the DIP joint in flexion</a:t>
            </a:r>
          </a:p>
          <a:p>
            <a:pPr lvl="0"/>
            <a:r>
              <a:rPr lang="en-US" sz="1200" kern="1200">
                <a:solidFill>
                  <a:schemeClr val="tx1"/>
                </a:solidFill>
                <a:effectLst/>
                <a:latin typeface="+mn-lt"/>
                <a:ea typeface="+mn-ea"/>
                <a:cs typeface="+mn-cs"/>
              </a:rPr>
              <a:t>D. Referral for surgical repair</a:t>
            </a:r>
          </a:p>
          <a:p>
            <a:pPr marL="0" marR="0" lvl="0" indent="0">
              <a:spcBef>
                <a:spcPts val="0"/>
              </a:spcBef>
              <a:spcAft>
                <a:spcPts val="0"/>
              </a:spcAft>
              <a:buFont typeface="+mj-lt"/>
              <a:buNone/>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B7BD065-B9D4-C1C9-111F-15891E2D161A}"/>
              </a:ext>
            </a:extLst>
          </p:cNvPr>
          <p:cNvSpPr>
            <a:spLocks noGrp="1"/>
          </p:cNvSpPr>
          <p:nvPr>
            <p:ph type="sldNum" sz="quarter" idx="5"/>
          </p:nvPr>
        </p:nvSpPr>
        <p:spPr/>
      </p:sp>
    </p:spTree>
    <p:extLst>
      <p:ext uri="{BB962C8B-B14F-4D97-AF65-F5344CB8AC3E}">
        <p14:creationId xmlns:p14="http://schemas.microsoft.com/office/powerpoint/2010/main" val="8771802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310B5F-ABE9-CEF8-62F2-EBE5D49A7C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248683-9033-B8F0-75C8-3DD8B4AA892A}"/>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FA000E8F-B032-FA6B-D105-8EB6F43FF699}"/>
              </a:ext>
            </a:extLst>
          </p:cNvPr>
          <p:cNvSpPr>
            <a:spLocks noGrp="1"/>
          </p:cNvSpPr>
          <p:nvPr>
            <p:ph type="body" sz="quarter" idx="3"/>
          </p:nvPr>
        </p:nvSpPr>
        <p:spPr/>
        <p:txBody>
          <a:bodyPr/>
          <a:lstStyle/>
          <a:p>
            <a:pPr lvl="0"/>
            <a:r>
              <a:rPr lang="en-US" sz="1200" kern="1200">
                <a:solidFill>
                  <a:schemeClr val="tx1"/>
                </a:solidFill>
                <a:effectLst/>
                <a:latin typeface="+mn-lt"/>
                <a:ea typeface="+mn-ea"/>
                <a:cs typeface="+mn-cs"/>
              </a:rPr>
              <a:t>A. Adhesive capsulitis</a:t>
            </a:r>
          </a:p>
          <a:p>
            <a:pPr lvl="0"/>
            <a:r>
              <a:rPr lang="en-US" sz="1200" kern="1200">
                <a:solidFill>
                  <a:schemeClr val="tx1"/>
                </a:solidFill>
                <a:effectLst/>
                <a:latin typeface="+mn-lt"/>
                <a:ea typeface="+mn-ea"/>
                <a:cs typeface="+mn-cs"/>
              </a:rPr>
              <a:t>B. Bicipital tendinitis</a:t>
            </a:r>
          </a:p>
          <a:p>
            <a:pPr lvl="0"/>
            <a:r>
              <a:rPr lang="en-US" sz="1200" kern="1200">
                <a:solidFill>
                  <a:schemeClr val="tx1"/>
                </a:solidFill>
                <a:effectLst/>
                <a:latin typeface="+mn-lt"/>
                <a:ea typeface="+mn-ea"/>
                <a:cs typeface="+mn-cs"/>
              </a:rPr>
              <a:t>C. Glenohumeral arthritis</a:t>
            </a:r>
          </a:p>
          <a:p>
            <a:pPr lvl="0"/>
            <a:r>
              <a:rPr lang="en-US" sz="1200" kern="1200">
                <a:solidFill>
                  <a:schemeClr val="tx1"/>
                </a:solidFill>
                <a:effectLst/>
                <a:latin typeface="+mn-lt"/>
                <a:ea typeface="+mn-ea"/>
                <a:cs typeface="+mn-cs"/>
              </a:rPr>
              <a:t>D. Complete rotator cuff tear </a:t>
            </a:r>
          </a:p>
          <a:p>
            <a:pPr lvl="0"/>
            <a:r>
              <a:rPr lang="en-US" sz="1200" kern="1200">
                <a:solidFill>
                  <a:schemeClr val="tx1"/>
                </a:solidFill>
                <a:effectLst/>
                <a:latin typeface="+mn-lt"/>
                <a:ea typeface="+mn-ea"/>
                <a:cs typeface="+mn-cs"/>
              </a:rPr>
              <a:t>E. Rotator cuff tendinitis *</a:t>
            </a:r>
          </a:p>
          <a:p>
            <a:pPr marL="0" marR="0" lvl="0" indent="0">
              <a:spcBef>
                <a:spcPts val="0"/>
              </a:spcBef>
              <a:spcAft>
                <a:spcPts val="0"/>
              </a:spcAft>
              <a:buFont typeface="+mj-lt"/>
              <a:buNone/>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FCFFBE4-FDAA-9E75-9E53-42F615698A40}"/>
              </a:ext>
            </a:extLst>
          </p:cNvPr>
          <p:cNvSpPr>
            <a:spLocks noGrp="1"/>
          </p:cNvSpPr>
          <p:nvPr>
            <p:ph type="sldNum" sz="quarter" idx="5"/>
          </p:nvPr>
        </p:nvSpPr>
        <p:spPr/>
      </p:sp>
    </p:spTree>
    <p:extLst>
      <p:ext uri="{BB962C8B-B14F-4D97-AF65-F5344CB8AC3E}">
        <p14:creationId xmlns:p14="http://schemas.microsoft.com/office/powerpoint/2010/main" val="27085669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FDA919-65E7-C354-334F-ED45E54520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18EB4C-D971-BF7A-7137-3F80253AEADD}"/>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4DC9CAA7-085B-16F6-D234-365A8A745E4E}"/>
              </a:ext>
            </a:extLst>
          </p:cNvPr>
          <p:cNvSpPr>
            <a:spLocks noGrp="1"/>
          </p:cNvSpPr>
          <p:nvPr>
            <p:ph type="body" sz="quarter" idx="3"/>
          </p:nvPr>
        </p:nvSpPr>
        <p:spPr/>
        <p:txBody>
          <a:bodyPr/>
          <a:lstStyle/>
          <a:p>
            <a:r>
              <a:rPr lang="en-US">
                <a:solidFill>
                  <a:schemeClr val="bg1"/>
                </a:solidFill>
              </a:rPr>
              <a:t>A. The use of published validated diagnostic criteria </a:t>
            </a:r>
            <a:br>
              <a:rPr lang="en-US">
                <a:cs typeface="+mn-lt"/>
              </a:rPr>
            </a:br>
            <a:r>
              <a:rPr lang="en-US">
                <a:solidFill>
                  <a:schemeClr val="bg1"/>
                </a:solidFill>
              </a:rPr>
              <a:t>  B. Synovitis of the glenohumeral joint on ultrasonography </a:t>
            </a:r>
            <a:br>
              <a:rPr lang="en-US">
                <a:cs typeface="+mn-lt"/>
              </a:rPr>
            </a:br>
            <a:r>
              <a:rPr lang="en-US">
                <a:solidFill>
                  <a:schemeClr val="bg1"/>
                </a:solidFill>
              </a:rPr>
              <a:t>  C. A response to treatment with prednisone *</a:t>
            </a:r>
            <a:br>
              <a:rPr lang="en-US">
                <a:cs typeface="+mn-lt"/>
              </a:rPr>
            </a:br>
            <a:r>
              <a:rPr lang="en-US">
                <a:solidFill>
                  <a:schemeClr val="bg1"/>
                </a:solidFill>
              </a:rPr>
              <a:t>  D. A response to NSAIDs </a:t>
            </a:r>
            <a:br>
              <a:rPr lang="en-US">
                <a:cs typeface="+mn-lt"/>
              </a:rPr>
            </a:br>
            <a:r>
              <a:rPr lang="en-US">
                <a:solidFill>
                  <a:schemeClr val="bg1"/>
                </a:solidFill>
              </a:rPr>
              <a:t>  E. A lack of systemic symptoms</a:t>
            </a:r>
            <a:endParaRPr lang="en-US">
              <a:solidFill>
                <a:schemeClr val="bg1"/>
              </a:solidFill>
              <a:effectLst/>
            </a:endParaRPr>
          </a:p>
        </p:txBody>
      </p:sp>
      <p:sp>
        <p:nvSpPr>
          <p:cNvPr id="4" name="Slide Number Placeholder 3">
            <a:extLst>
              <a:ext uri="{FF2B5EF4-FFF2-40B4-BE49-F238E27FC236}">
                <a16:creationId xmlns:a16="http://schemas.microsoft.com/office/drawing/2014/main" id="{8F5BC51B-CC41-7BF3-BA13-5CBDF65D6367}"/>
              </a:ext>
            </a:extLst>
          </p:cNvPr>
          <p:cNvSpPr>
            <a:spLocks noGrp="1"/>
          </p:cNvSpPr>
          <p:nvPr>
            <p:ph type="sldNum" sz="quarter" idx="5"/>
          </p:nvPr>
        </p:nvSpPr>
        <p:spPr/>
      </p:sp>
    </p:spTree>
    <p:extLst>
      <p:ext uri="{BB962C8B-B14F-4D97-AF65-F5344CB8AC3E}">
        <p14:creationId xmlns:p14="http://schemas.microsoft.com/office/powerpoint/2010/main" val="18351480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74A379-4D9C-69CF-6CD8-EF08B10D9B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4E4270-FE50-8CE4-AE40-B1C92A11E105}"/>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B83E2AEE-724B-CD83-ECA0-B6EABBD19D3C}"/>
              </a:ext>
            </a:extLst>
          </p:cNvPr>
          <p:cNvSpPr>
            <a:spLocks noGrp="1"/>
          </p:cNvSpPr>
          <p:nvPr>
            <p:ph type="body" sz="quarter" idx="3"/>
          </p:nvPr>
        </p:nvSpPr>
        <p:spPr/>
        <p:txBody>
          <a:bodyPr/>
          <a:lstStyle/>
          <a:p>
            <a:pPr lvl="1"/>
            <a:r>
              <a:rPr lang="en-US">
                <a:solidFill>
                  <a:schemeClr val="bg1"/>
                </a:solidFill>
              </a:rPr>
              <a:t>Discontinue colchicine</a:t>
            </a:r>
            <a:endParaRPr lang="en-US"/>
          </a:p>
          <a:p>
            <a:pPr lvl="1"/>
            <a:r>
              <a:rPr lang="en-US">
                <a:solidFill>
                  <a:schemeClr val="bg1"/>
                </a:solidFill>
              </a:rPr>
              <a:t>Discontinue losartan</a:t>
            </a:r>
          </a:p>
          <a:p>
            <a:pPr lvl="1"/>
            <a:r>
              <a:rPr lang="en-US">
                <a:solidFill>
                  <a:schemeClr val="bg1"/>
                </a:solidFill>
              </a:rPr>
              <a:t>Increase allopurinol *</a:t>
            </a:r>
          </a:p>
          <a:p>
            <a:pPr lvl="1"/>
            <a:r>
              <a:rPr lang="en-US">
                <a:solidFill>
                  <a:schemeClr val="bg1"/>
                </a:solidFill>
              </a:rPr>
              <a:t>No change in therap</a:t>
            </a:r>
            <a:endParaRPr lang="en-US"/>
          </a:p>
          <a:p>
            <a:pPr marR="0" lvl="0">
              <a:spcBef>
                <a:spcPts val="0"/>
              </a:spcBef>
              <a:spcAft>
                <a:spcPts val="0"/>
              </a:spcAft>
            </a:pPr>
            <a:endParaRPr lang="en-US" sz="1200">
              <a:solidFill>
                <a:schemeClr val="bg1"/>
              </a:solidFill>
              <a:effectLst/>
              <a:latin typeface="Franklin Gothic Heavy" panose="020B090302010202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CF5D80E-975B-93AB-956D-FCF7D36EA740}"/>
              </a:ext>
            </a:extLst>
          </p:cNvPr>
          <p:cNvSpPr>
            <a:spLocks noGrp="1"/>
          </p:cNvSpPr>
          <p:nvPr>
            <p:ph type="sldNum" sz="quarter" idx="5"/>
          </p:nvPr>
        </p:nvSpPr>
        <p:spPr/>
      </p:sp>
    </p:spTree>
    <p:extLst>
      <p:ext uri="{BB962C8B-B14F-4D97-AF65-F5344CB8AC3E}">
        <p14:creationId xmlns:p14="http://schemas.microsoft.com/office/powerpoint/2010/main" val="1756633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1/30/26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1/30/26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1/30/26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1/30/26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1/30/26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1/30/26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1/30/26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1/30/26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1/30/26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1/30/26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1/30/26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1/30/26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t>Jeopardy Game Template</a:t>
            </a:r>
          </a:p>
        </p:txBody>
      </p:sp>
      <p:sp>
        <p:nvSpPr>
          <p:cNvPr id="3" name="Subtitle 2"/>
          <p:cNvSpPr>
            <a:spLocks noGrp="1"/>
          </p:cNvSpPr>
          <p:nvPr>
            <p:ph type="subTitle" idx="1"/>
          </p:nvPr>
        </p:nvSpPr>
        <p:spPr/>
        <p:txBody>
          <a:bodyPr/>
          <a:lstStyle/>
          <a:p>
            <a:r>
              <a:t>Author slides only • Engine assigns values &amp; Daily Doubles automatically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BD4C8F-B2A2-A075-AD93-38E8539B12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1258E6-7465-9F19-22BE-AF56FA4C889A}"/>
              </a:ext>
            </a:extLst>
          </p:cNvPr>
          <p:cNvSpPr>
            <a:spLocks noGrp="1"/>
          </p:cNvSpPr>
          <p:nvPr>
            <p:ph type="title"/>
          </p:nvPr>
        </p:nvSpPr>
        <p:spPr/>
        <p:txBody>
          <a:bodyPr/>
          <a:lstStyle/>
          <a:p>
            <a:r>
              <a:rPr lang="en-US"/>
              <a:t>Throw Me A Bone</a:t>
            </a:r>
          </a:p>
        </p:txBody>
      </p:sp>
      <p:sp>
        <p:nvSpPr>
          <p:cNvPr id="3" name="Content Placeholder 2">
            <a:extLst>
              <a:ext uri="{FF2B5EF4-FFF2-40B4-BE49-F238E27FC236}">
                <a16:creationId xmlns:a16="http://schemas.microsoft.com/office/drawing/2014/main" id="{DEFFBFD6-1776-C295-A40F-7F8AD01082C1}"/>
              </a:ext>
            </a:extLst>
          </p:cNvPr>
          <p:cNvSpPr>
            <a:spLocks noGrp="1"/>
          </p:cNvSpPr>
          <p:nvPr>
            <p:ph idx="1"/>
          </p:nvPr>
        </p:nvSpPr>
        <p:spPr/>
        <p:txBody>
          <a:bodyPr vert="horz" lIns="91440" tIns="45720" rIns="91440" bIns="45720" rtlCol="0" anchor="t">
            <a:noAutofit/>
          </a:bodyPr>
          <a:lstStyle/>
          <a:p>
            <a:r>
              <a:rPr lang="en-US">
                <a:ea typeface="+mn-lt"/>
                <a:cs typeface="+mn-lt"/>
              </a:rPr>
              <a:t> </a:t>
            </a:r>
            <a:r>
              <a:rPr lang="en-US" sz="2400">
                <a:ea typeface="+mn-lt"/>
                <a:cs typeface="+mn-lt"/>
              </a:rPr>
              <a:t>67-year-old male presents with a 10-day history of </a:t>
            </a:r>
            <a:r>
              <a:rPr lang="en-US" sz="2400" err="1">
                <a:ea typeface="+mn-lt"/>
                <a:cs typeface="+mn-lt"/>
              </a:rPr>
              <a:t>b/l</a:t>
            </a:r>
            <a:r>
              <a:rPr lang="en-US" sz="2400">
                <a:ea typeface="+mn-lt"/>
                <a:cs typeface="+mn-lt"/>
              </a:rPr>
              <a:t> shoulder pain and stiffness accompanied by upper arm tenderness. </a:t>
            </a:r>
            <a:endParaRPr lang="en-US" sz="2400">
              <a:ea typeface="Calibri"/>
              <a:cs typeface="Calibri"/>
            </a:endParaRPr>
          </a:p>
          <a:p>
            <a:r>
              <a:rPr lang="en-US" sz="2400">
                <a:ea typeface="+mn-lt"/>
                <a:cs typeface="+mn-lt"/>
              </a:rPr>
              <a:t>PE: soreness about both shoulders and the patient has great difficulty raising his arms above his shoulders. There is no visual disturbance, and no tenderness over the temporal arteries. </a:t>
            </a:r>
          </a:p>
          <a:p>
            <a:r>
              <a:rPr lang="en-US" sz="2400">
                <a:ea typeface="+mn-lt"/>
                <a:cs typeface="+mn-lt"/>
              </a:rPr>
              <a:t>C-reactive protein is elevated and the erythrocyte sedimentation rate is 65 mm/</a:t>
            </a:r>
            <a:r>
              <a:rPr lang="en-US" sz="2400" err="1">
                <a:ea typeface="+mn-lt"/>
                <a:cs typeface="+mn-lt"/>
              </a:rPr>
              <a:t>hr</a:t>
            </a:r>
            <a:r>
              <a:rPr lang="en-US" sz="2400">
                <a:ea typeface="+mn-lt"/>
                <a:cs typeface="+mn-lt"/>
              </a:rPr>
              <a:t> (N 0–17).</a:t>
            </a:r>
            <a:br>
              <a:rPr lang="en-US" sz="2400">
                <a:ea typeface="+mn-lt"/>
                <a:cs typeface="+mn-lt"/>
              </a:rPr>
            </a:br>
            <a:r>
              <a:rPr lang="en-US" sz="2400">
                <a:ea typeface="+mn-lt"/>
                <a:cs typeface="+mn-lt"/>
              </a:rPr>
              <a:t>Which one of the following would help to confirm the most likely diagnosis? </a:t>
            </a:r>
            <a:endParaRPr lang="en-US" sz="2400">
              <a:ea typeface="Calibri"/>
              <a:cs typeface="Calibri"/>
            </a:endParaRPr>
          </a:p>
        </p:txBody>
      </p:sp>
    </p:spTree>
    <p:extLst>
      <p:ext uri="{BB962C8B-B14F-4D97-AF65-F5344CB8AC3E}">
        <p14:creationId xmlns:p14="http://schemas.microsoft.com/office/powerpoint/2010/main" val="1276096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E54AC5-62A7-FC29-0E38-A296FB4698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298454-5C51-DAFB-9BFA-0075EB785B80}"/>
              </a:ext>
            </a:extLst>
          </p:cNvPr>
          <p:cNvSpPr>
            <a:spLocks noGrp="1"/>
          </p:cNvSpPr>
          <p:nvPr>
            <p:ph type="title"/>
          </p:nvPr>
        </p:nvSpPr>
        <p:spPr/>
        <p:txBody>
          <a:bodyPr/>
          <a:lstStyle/>
          <a:p>
            <a:r>
              <a:rPr lang="en-US"/>
              <a:t>Throw Me A Bone</a:t>
            </a:r>
          </a:p>
        </p:txBody>
      </p:sp>
      <p:sp>
        <p:nvSpPr>
          <p:cNvPr id="3" name="Content Placeholder 2">
            <a:extLst>
              <a:ext uri="{FF2B5EF4-FFF2-40B4-BE49-F238E27FC236}">
                <a16:creationId xmlns:a16="http://schemas.microsoft.com/office/drawing/2014/main" id="{407BF8C8-E538-D8AB-342C-25FA15EDBDC2}"/>
              </a:ext>
            </a:extLst>
          </p:cNvPr>
          <p:cNvSpPr>
            <a:spLocks noGrp="1"/>
          </p:cNvSpPr>
          <p:nvPr>
            <p:ph idx="1"/>
          </p:nvPr>
        </p:nvSpPr>
        <p:spPr/>
        <p:txBody>
          <a:bodyPr vert="horz" lIns="91440" tIns="45720" rIns="91440" bIns="45720" rtlCol="0" anchor="t">
            <a:noAutofit/>
          </a:bodyPr>
          <a:lstStyle/>
          <a:p>
            <a:r>
              <a:rPr lang="en-US" sz="2400">
                <a:latin typeface="Calibri"/>
                <a:ea typeface="Calibri"/>
                <a:cs typeface="Calibri"/>
              </a:rPr>
              <a:t>A 56 </a:t>
            </a:r>
            <a:r>
              <a:rPr lang="en-US" sz="2400" err="1">
                <a:latin typeface="Calibri"/>
                <a:ea typeface="Calibri"/>
                <a:cs typeface="Calibri"/>
              </a:rPr>
              <a:t>yo</a:t>
            </a:r>
            <a:r>
              <a:rPr lang="en-US" sz="2400">
                <a:latin typeface="Calibri"/>
                <a:ea typeface="Calibri"/>
                <a:cs typeface="Calibri"/>
              </a:rPr>
              <a:t> was dx w gout 4 months ago based on recurrent episodes of podagra and a serum urate level of 7.2. Colchicine and allopurinol were initiated at that time and have been maintained at their initial doses. PMH of CKD and HTN,  for which he takes losartan. </a:t>
            </a:r>
          </a:p>
          <a:p>
            <a:r>
              <a:rPr lang="en-US" sz="2400">
                <a:latin typeface="Calibri"/>
                <a:ea typeface="Calibri"/>
                <a:cs typeface="Calibri"/>
              </a:rPr>
              <a:t>PE:  temp 98.8 °F, BP 130/85, HR  75. BMI is 27. There is no swelling of the joints. The remainder of the examination is unremarkable. Urate level is 6.4, Cr is 2.1 </a:t>
            </a:r>
            <a:endParaRPr lang="en-US">
              <a:latin typeface="Calibri"/>
              <a:ea typeface="Calibri"/>
              <a:cs typeface="Calibri"/>
            </a:endParaRPr>
          </a:p>
          <a:p>
            <a:r>
              <a:rPr lang="en-US" sz="2400">
                <a:latin typeface="Calibri"/>
                <a:ea typeface="Calibri"/>
                <a:cs typeface="Calibri"/>
              </a:rPr>
              <a:t>Which of the following is the most appropriate ?</a:t>
            </a:r>
            <a:endParaRPr lang="en-US">
              <a:ea typeface="Calibri"/>
              <a:cs typeface="Calibri"/>
            </a:endParaRPr>
          </a:p>
        </p:txBody>
      </p:sp>
    </p:spTree>
    <p:extLst>
      <p:ext uri="{BB962C8B-B14F-4D97-AF65-F5344CB8AC3E}">
        <p14:creationId xmlns:p14="http://schemas.microsoft.com/office/powerpoint/2010/main" val="34393384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88B43F-F374-2A2C-161E-062A5D7357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A926F5-F267-076C-60DC-1A480AC04052}"/>
              </a:ext>
            </a:extLst>
          </p:cNvPr>
          <p:cNvSpPr>
            <a:spLocks noGrp="1"/>
          </p:cNvSpPr>
          <p:nvPr>
            <p:ph type="title"/>
          </p:nvPr>
        </p:nvSpPr>
        <p:spPr/>
        <p:txBody>
          <a:bodyPr/>
          <a:lstStyle/>
          <a:p>
            <a:r>
              <a:rPr lang="en-US"/>
              <a:t>Throw Me A Bone</a:t>
            </a:r>
          </a:p>
        </p:txBody>
      </p:sp>
      <p:sp>
        <p:nvSpPr>
          <p:cNvPr id="3" name="Content Placeholder 2">
            <a:extLst>
              <a:ext uri="{FF2B5EF4-FFF2-40B4-BE49-F238E27FC236}">
                <a16:creationId xmlns:a16="http://schemas.microsoft.com/office/drawing/2014/main" id="{D6652D1E-C257-9122-F424-2513B3998343}"/>
              </a:ext>
            </a:extLst>
          </p:cNvPr>
          <p:cNvSpPr>
            <a:spLocks noGrp="1"/>
          </p:cNvSpPr>
          <p:nvPr>
            <p:ph idx="1"/>
          </p:nvPr>
        </p:nvSpPr>
        <p:spPr/>
        <p:txBody>
          <a:bodyPr vert="horz" lIns="91440" tIns="45720" rIns="91440" bIns="45720" rtlCol="0" anchor="t">
            <a:noAutofit/>
          </a:bodyPr>
          <a:lstStyle/>
          <a:p>
            <a:r>
              <a:rPr lang="en-US" sz="2000">
                <a:ea typeface="+mn-lt"/>
                <a:cs typeface="+mn-lt"/>
              </a:rPr>
              <a:t>A 52 y/o w/ 4-month history of slowly progressive unilateral proptosis. Also enlargement of the glands under his jaw on both sides. He feels well and has no PMH, no meds. </a:t>
            </a:r>
          </a:p>
          <a:p>
            <a:r>
              <a:rPr lang="en-US" sz="2000">
                <a:ea typeface="+mn-lt"/>
                <a:cs typeface="+mn-lt"/>
              </a:rPr>
              <a:t>PE: V/s WNL.  Marked proptosis of the L eye; no inflammation of the sclerae or conjunctivae. </a:t>
            </a:r>
            <a:r>
              <a:rPr lang="en-US" sz="2000" err="1">
                <a:ea typeface="+mn-lt"/>
                <a:cs typeface="+mn-lt"/>
              </a:rPr>
              <a:t>B/l</a:t>
            </a:r>
            <a:r>
              <a:rPr lang="en-US" sz="2000">
                <a:ea typeface="+mn-lt"/>
                <a:cs typeface="+mn-lt"/>
              </a:rPr>
              <a:t> enlargement of the lacrimal, parotid, and submandibular glands. There is an enlarged LN at the R angle of the jaw. The remainder of the examination is normal. </a:t>
            </a:r>
          </a:p>
          <a:p>
            <a:r>
              <a:rPr lang="en-US" sz="2000">
                <a:ea typeface="+mn-lt"/>
                <a:cs typeface="+mn-lt"/>
              </a:rPr>
              <a:t>LABS:  CBC w/ differential, BMP, LFTs, ANA UA all normal. </a:t>
            </a:r>
          </a:p>
          <a:p>
            <a:r>
              <a:rPr lang="en-US" sz="2000">
                <a:ea typeface="+mn-lt"/>
                <a:cs typeface="+mn-lt"/>
              </a:rPr>
              <a:t>MRI: a homogeneous enhancing mass behind the L eye and enlargement of the parotid and submandibular glands. </a:t>
            </a:r>
          </a:p>
          <a:p>
            <a:r>
              <a:rPr lang="en-US" sz="2000">
                <a:ea typeface="+mn-lt"/>
                <a:cs typeface="+mn-lt"/>
              </a:rPr>
              <a:t>Bx: a lymphoplasmacytic infiltrate with storiform fibrosis and obliterative phlebitis, rare neutrophils, no granulomas; a monoclonal population of cells is not identified. </a:t>
            </a:r>
          </a:p>
          <a:p>
            <a:r>
              <a:rPr lang="en-US" sz="2000" b="1">
                <a:ea typeface="+mn-lt"/>
                <a:cs typeface="+mn-lt"/>
              </a:rPr>
              <a:t>Which of the following is the most likely diagnosis?</a:t>
            </a:r>
            <a:endParaRPr lang="en-US" sz="2000">
              <a:ea typeface="+mn-lt"/>
              <a:cs typeface="+mn-lt"/>
            </a:endParaRPr>
          </a:p>
          <a:p>
            <a:endParaRPr lang="en-US">
              <a:ea typeface="Calibri"/>
              <a:cs typeface="Calibri"/>
            </a:endParaRPr>
          </a:p>
        </p:txBody>
      </p:sp>
    </p:spTree>
    <p:extLst>
      <p:ext uri="{BB962C8B-B14F-4D97-AF65-F5344CB8AC3E}">
        <p14:creationId xmlns:p14="http://schemas.microsoft.com/office/powerpoint/2010/main" val="2951834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70007F-8F14-40B2-AF31-143CFED7F7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8C6FD3-5621-D849-33EB-974594AF4ACD}"/>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Skin I live in</a:t>
            </a:r>
          </a:p>
        </p:txBody>
      </p:sp>
      <p:sp>
        <p:nvSpPr>
          <p:cNvPr id="3" name="Content Placeholder 2">
            <a:extLst>
              <a:ext uri="{FF2B5EF4-FFF2-40B4-BE49-F238E27FC236}">
                <a16:creationId xmlns:a16="http://schemas.microsoft.com/office/drawing/2014/main" id="{5B3F091F-B8D4-8507-EE2E-905DC31B1FD4}"/>
              </a:ext>
            </a:extLst>
          </p:cNvPr>
          <p:cNvSpPr>
            <a:spLocks noGrp="1"/>
          </p:cNvSpPr>
          <p:nvPr>
            <p:ph idx="1"/>
          </p:nvPr>
        </p:nvSpPr>
        <p:spPr/>
        <p:txBody>
          <a:bodyPr vert="horz" lIns="91440" tIns="45720" rIns="91440" bIns="45720" rtlCol="0" anchor="t">
            <a:normAutofit/>
          </a:bodyPr>
          <a:lstStyle/>
          <a:p>
            <a:r>
              <a:rPr lang="en-US">
                <a:latin typeface="Calibri"/>
                <a:ea typeface="Calibri"/>
                <a:cs typeface="Calibri"/>
              </a:rPr>
              <a:t>A 62 </a:t>
            </a:r>
            <a:r>
              <a:rPr lang="en-US" err="1">
                <a:latin typeface="Calibri"/>
                <a:ea typeface="Calibri"/>
                <a:cs typeface="Calibri"/>
              </a:rPr>
              <a:t>yo</a:t>
            </a:r>
            <a:r>
              <a:rPr lang="en-US">
                <a:latin typeface="Calibri"/>
                <a:ea typeface="Calibri"/>
                <a:cs typeface="Calibri"/>
              </a:rPr>
              <a:t> man is evaluated for an asymptomatic nodule on his shoulder that has been present for more than 1 year.  Which of the following is the most likely diagnosis?</a:t>
            </a:r>
          </a:p>
          <a:p>
            <a:endParaRPr lang="en-US">
              <a:ea typeface="Calibri"/>
              <a:cs typeface="Calibri"/>
            </a:endParaRPr>
          </a:p>
        </p:txBody>
      </p:sp>
      <p:pic>
        <p:nvPicPr>
          <p:cNvPr id="4" name="Picture 3">
            <a:extLst>
              <a:ext uri="{FF2B5EF4-FFF2-40B4-BE49-F238E27FC236}">
                <a16:creationId xmlns:a16="http://schemas.microsoft.com/office/drawing/2014/main" id="{B2A1B2D5-E512-B476-6840-A9849C9C7D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731" y="3731148"/>
            <a:ext cx="3725065" cy="1960833"/>
          </a:xfrm>
          <a:prstGeom prst="rect">
            <a:avLst/>
          </a:prstGeom>
        </p:spPr>
      </p:pic>
    </p:spTree>
    <p:extLst>
      <p:ext uri="{BB962C8B-B14F-4D97-AF65-F5344CB8AC3E}">
        <p14:creationId xmlns:p14="http://schemas.microsoft.com/office/powerpoint/2010/main" val="3784002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0C96B7-B663-507B-DD1D-5783375538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5CFFD9-274E-6FE0-47F1-18E3187464EF}"/>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Skin I live in</a:t>
            </a:r>
          </a:p>
        </p:txBody>
      </p:sp>
      <p:sp>
        <p:nvSpPr>
          <p:cNvPr id="3" name="Content Placeholder 2">
            <a:extLst>
              <a:ext uri="{FF2B5EF4-FFF2-40B4-BE49-F238E27FC236}">
                <a16:creationId xmlns:a16="http://schemas.microsoft.com/office/drawing/2014/main" id="{4A5D4F2E-A6B6-AFD8-E631-8512A5885875}"/>
              </a:ext>
            </a:extLst>
          </p:cNvPr>
          <p:cNvSpPr>
            <a:spLocks noGrp="1"/>
          </p:cNvSpPr>
          <p:nvPr>
            <p:ph idx="1"/>
          </p:nvPr>
        </p:nvSpPr>
        <p:spPr/>
        <p:txBody>
          <a:bodyPr vert="horz" lIns="91440" tIns="45720" rIns="91440" bIns="45720" rtlCol="0" anchor="t">
            <a:normAutofit/>
          </a:bodyPr>
          <a:lstStyle/>
          <a:p>
            <a:r>
              <a:rPr lang="en-US" sz="2400">
                <a:latin typeface="Calibri"/>
                <a:ea typeface="Calibri"/>
                <a:cs typeface="Calibri"/>
              </a:rPr>
              <a:t>A 45 </a:t>
            </a:r>
            <a:r>
              <a:rPr lang="en-US" sz="2400" err="1">
                <a:latin typeface="Calibri"/>
                <a:ea typeface="Calibri"/>
                <a:cs typeface="Calibri"/>
              </a:rPr>
              <a:t>yo</a:t>
            </a:r>
            <a:r>
              <a:rPr lang="en-US" sz="2400">
                <a:latin typeface="Calibri"/>
                <a:ea typeface="Calibri"/>
                <a:cs typeface="Calibri"/>
              </a:rPr>
              <a:t> woman is evaluated in the office for a facial rash of 6 months’ duration that involves the cheeks and nose. She is unsure of sun exposure worsens the rash. She does not have a rash elsewhere and does not have fatigue, ulcers or joint pain. Rash is limited to the face as shown. The reminder of the examination is unremarkable. CBC, CMP and TSH are normal. Most likely diagnosis? </a:t>
            </a:r>
          </a:p>
          <a:p>
            <a:endParaRPr lang="en-US">
              <a:latin typeface="Calibri"/>
              <a:ea typeface="Calibri"/>
              <a:cs typeface="Calibri"/>
            </a:endParaRPr>
          </a:p>
          <a:p>
            <a:endParaRPr lang="en-US">
              <a:ea typeface="Calibri"/>
              <a:cs typeface="Calibri"/>
            </a:endParaRPr>
          </a:p>
        </p:txBody>
      </p:sp>
      <p:pic>
        <p:nvPicPr>
          <p:cNvPr id="4" name="Picture 3">
            <a:extLst>
              <a:ext uri="{FF2B5EF4-FFF2-40B4-BE49-F238E27FC236}">
                <a16:creationId xmlns:a16="http://schemas.microsoft.com/office/drawing/2014/main" id="{1C582106-0C69-7C14-DB57-8B163F82C8EF}"/>
              </a:ext>
            </a:extLst>
          </p:cNvPr>
          <p:cNvPicPr>
            <a:picLocks noChangeAspect="1"/>
          </p:cNvPicPr>
          <p:nvPr/>
        </p:nvPicPr>
        <p:blipFill>
          <a:blip r:embed="rId3"/>
          <a:stretch>
            <a:fillRect/>
          </a:stretch>
        </p:blipFill>
        <p:spPr>
          <a:xfrm rot="5400000">
            <a:off x="3461407" y="1681165"/>
            <a:ext cx="5079998" cy="3809999"/>
          </a:xfrm>
          <a:prstGeom prst="rect">
            <a:avLst/>
          </a:prstGeom>
        </p:spPr>
      </p:pic>
    </p:spTree>
    <p:extLst>
      <p:ext uri="{BB962C8B-B14F-4D97-AF65-F5344CB8AC3E}">
        <p14:creationId xmlns:p14="http://schemas.microsoft.com/office/powerpoint/2010/main" val="1783102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CE5FFB-FA7F-D3E2-8244-E4D39F1D43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D145B9-2CEA-3931-1503-F799F9E5C184}"/>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Skin I live in</a:t>
            </a:r>
          </a:p>
        </p:txBody>
      </p:sp>
      <p:sp>
        <p:nvSpPr>
          <p:cNvPr id="3" name="Content Placeholder 2">
            <a:extLst>
              <a:ext uri="{FF2B5EF4-FFF2-40B4-BE49-F238E27FC236}">
                <a16:creationId xmlns:a16="http://schemas.microsoft.com/office/drawing/2014/main" id="{623C8501-582D-961E-D3DB-20E5B9C22314}"/>
              </a:ext>
            </a:extLst>
          </p:cNvPr>
          <p:cNvSpPr>
            <a:spLocks noGrp="1"/>
          </p:cNvSpPr>
          <p:nvPr>
            <p:ph idx="1"/>
          </p:nvPr>
        </p:nvSpPr>
        <p:spPr/>
        <p:txBody>
          <a:bodyPr vert="horz" lIns="91440" tIns="45720" rIns="91440" bIns="45720" rtlCol="0" anchor="t">
            <a:normAutofit/>
          </a:bodyPr>
          <a:lstStyle/>
          <a:p>
            <a:pPr marL="457200" indent="-457200">
              <a:spcBef>
                <a:spcPts val="20"/>
              </a:spcBef>
            </a:pPr>
            <a:r>
              <a:rPr lang="en-US" dirty="0">
                <a:latin typeface="Calibri"/>
                <a:ea typeface="Calibri"/>
                <a:cs typeface="Calibri"/>
              </a:rPr>
              <a:t>A 62-year-old woman is evaluated for multiple areas of scaling and rough skin on her forehead and cheeks. The backs of her hands, and forearms. These areas are painless but persist despite application of moisturizer. No PMH and takes no medications. She has a history of multiple sunburns. </a:t>
            </a:r>
            <a:endParaRPr lang="en-US" dirty="0"/>
          </a:p>
          <a:p>
            <a:pPr marL="457200" indent="-457200">
              <a:spcBef>
                <a:spcPts val="20"/>
              </a:spcBef>
            </a:pPr>
            <a:r>
              <a:rPr lang="en-US" dirty="0">
                <a:latin typeface="Calibri"/>
                <a:ea typeface="Calibri"/>
                <a:cs typeface="Calibri"/>
              </a:rPr>
              <a:t>What is the most likely diagnosis?</a:t>
            </a:r>
            <a:endParaRPr lang="en-US" dirty="0"/>
          </a:p>
          <a:p>
            <a:endParaRPr lang="en-US" dirty="0">
              <a:latin typeface="Calibri"/>
              <a:ea typeface="Calibri"/>
              <a:cs typeface="Calibri"/>
            </a:endParaRPr>
          </a:p>
          <a:p>
            <a:endParaRPr lang="en-US" dirty="0">
              <a:ea typeface="Calibri"/>
              <a:cs typeface="Calibri"/>
            </a:endParaRPr>
          </a:p>
        </p:txBody>
      </p:sp>
      <p:pic>
        <p:nvPicPr>
          <p:cNvPr id="6" name="Picture 5" descr="A close-up of a hand&#10;&#10;AI-generated content may be incorrect.">
            <a:extLst>
              <a:ext uri="{FF2B5EF4-FFF2-40B4-BE49-F238E27FC236}">
                <a16:creationId xmlns:a16="http://schemas.microsoft.com/office/drawing/2014/main" id="{E58CEB65-40AF-4BE6-D8E3-5A0A578228F9}"/>
              </a:ext>
            </a:extLst>
          </p:cNvPr>
          <p:cNvPicPr>
            <a:picLocks noChangeAspect="1"/>
          </p:cNvPicPr>
          <p:nvPr/>
        </p:nvPicPr>
        <p:blipFill>
          <a:blip r:embed="rId3"/>
          <a:stretch>
            <a:fillRect/>
          </a:stretch>
        </p:blipFill>
        <p:spPr>
          <a:xfrm>
            <a:off x="2438400" y="952500"/>
            <a:ext cx="4267200" cy="4953000"/>
          </a:xfrm>
          <a:prstGeom prst="rect">
            <a:avLst/>
          </a:prstGeom>
        </p:spPr>
      </p:pic>
    </p:spTree>
    <p:extLst>
      <p:ext uri="{BB962C8B-B14F-4D97-AF65-F5344CB8AC3E}">
        <p14:creationId xmlns:p14="http://schemas.microsoft.com/office/powerpoint/2010/main" val="1052240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811862-F346-0F73-7870-920ADE69A8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9C4897-7F5D-8747-0940-17917ED11EA5}"/>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Skin I live in</a:t>
            </a:r>
          </a:p>
        </p:txBody>
      </p:sp>
      <p:sp>
        <p:nvSpPr>
          <p:cNvPr id="3" name="Content Placeholder 2">
            <a:extLst>
              <a:ext uri="{FF2B5EF4-FFF2-40B4-BE49-F238E27FC236}">
                <a16:creationId xmlns:a16="http://schemas.microsoft.com/office/drawing/2014/main" id="{4A1A4C01-D017-64B3-7B15-3C96B47C983A}"/>
              </a:ext>
            </a:extLst>
          </p:cNvPr>
          <p:cNvSpPr>
            <a:spLocks noGrp="1"/>
          </p:cNvSpPr>
          <p:nvPr>
            <p:ph idx="1"/>
          </p:nvPr>
        </p:nvSpPr>
        <p:spPr/>
        <p:txBody>
          <a:bodyPr vert="horz" lIns="91440" tIns="45720" rIns="91440" bIns="45720" rtlCol="0" anchor="t">
            <a:noAutofit/>
          </a:bodyPr>
          <a:lstStyle/>
          <a:p>
            <a:r>
              <a:rPr lang="en-US" sz="2400">
                <a:latin typeface="Calibri"/>
                <a:ea typeface="Calibri"/>
                <a:cs typeface="Calibri"/>
              </a:rPr>
              <a:t>20 y/o new scaling rash.  3 weeks ago he developed subjective fever for 2 days with cough and rhinitis that resolved without treatment. One week later, he developed a spot on the R shoulder, and now the rash has spread to his entire trunk and proximal extremities. No lesions in the genital area. He is sexually active. He has no oral, palmar or genital lesions.</a:t>
            </a:r>
            <a:endParaRPr lang="en-US">
              <a:latin typeface="Calibri"/>
              <a:ea typeface="Calibri"/>
              <a:cs typeface="Calibri"/>
            </a:endParaRPr>
          </a:p>
          <a:p>
            <a:r>
              <a:rPr lang="en-US" sz="2400">
                <a:latin typeface="Calibri"/>
                <a:ea typeface="Calibri"/>
                <a:cs typeface="Calibri"/>
              </a:rPr>
              <a:t> Which of the following is the most appropriate management?</a:t>
            </a:r>
            <a:br>
              <a:rPr lang="en-US">
                <a:latin typeface="Calibri"/>
                <a:ea typeface="Calibri"/>
                <a:cs typeface="Calibri"/>
              </a:rPr>
            </a:br>
            <a:endParaRPr lang="en-US">
              <a:ea typeface="Calibri"/>
              <a:cs typeface="Calibri"/>
            </a:endParaRPr>
          </a:p>
          <a:p>
            <a:endParaRPr lang="en-US">
              <a:ea typeface="Calibri"/>
              <a:cs typeface="Calibri"/>
            </a:endParaRPr>
          </a:p>
        </p:txBody>
      </p:sp>
      <p:pic>
        <p:nvPicPr>
          <p:cNvPr id="6" name="Picture 5" descr="A close-up of a skin disease&#10;&#10;AI-generated content may be incorrect.">
            <a:extLst>
              <a:ext uri="{FF2B5EF4-FFF2-40B4-BE49-F238E27FC236}">
                <a16:creationId xmlns:a16="http://schemas.microsoft.com/office/drawing/2014/main" id="{F232DC04-7E7B-A57D-782B-83845A46A99E}"/>
              </a:ext>
            </a:extLst>
          </p:cNvPr>
          <p:cNvPicPr>
            <a:picLocks noChangeAspect="1"/>
          </p:cNvPicPr>
          <p:nvPr/>
        </p:nvPicPr>
        <p:blipFill>
          <a:blip r:embed="rId3"/>
          <a:stretch>
            <a:fillRect/>
          </a:stretch>
        </p:blipFill>
        <p:spPr>
          <a:xfrm>
            <a:off x="2673350" y="914400"/>
            <a:ext cx="3797300" cy="5029200"/>
          </a:xfrm>
          <a:prstGeom prst="rect">
            <a:avLst/>
          </a:prstGeom>
        </p:spPr>
      </p:pic>
    </p:spTree>
    <p:extLst>
      <p:ext uri="{BB962C8B-B14F-4D97-AF65-F5344CB8AC3E}">
        <p14:creationId xmlns:p14="http://schemas.microsoft.com/office/powerpoint/2010/main" val="24000604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50AE11-AD87-9638-2EC2-99E72AD298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6CBB45-B817-664B-6A74-65C2A839657D}"/>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Skin I live in</a:t>
            </a:r>
          </a:p>
        </p:txBody>
      </p:sp>
      <p:sp>
        <p:nvSpPr>
          <p:cNvPr id="3" name="Content Placeholder 2">
            <a:extLst>
              <a:ext uri="{FF2B5EF4-FFF2-40B4-BE49-F238E27FC236}">
                <a16:creationId xmlns:a16="http://schemas.microsoft.com/office/drawing/2014/main" id="{AF4AACAF-3D47-9544-2CD3-6E56B8D65892}"/>
              </a:ext>
            </a:extLst>
          </p:cNvPr>
          <p:cNvSpPr>
            <a:spLocks noGrp="1"/>
          </p:cNvSpPr>
          <p:nvPr>
            <p:ph idx="1"/>
          </p:nvPr>
        </p:nvSpPr>
        <p:spPr/>
        <p:txBody>
          <a:bodyPr vert="horz" lIns="91440" tIns="45720" rIns="91440" bIns="45720" rtlCol="0" anchor="t">
            <a:normAutofit/>
          </a:bodyPr>
          <a:lstStyle/>
          <a:p>
            <a:pPr marL="457200" indent="-457200">
              <a:spcBef>
                <a:spcPts val="20"/>
              </a:spcBef>
            </a:pPr>
            <a:r>
              <a:rPr lang="en-US">
                <a:latin typeface="Calibri"/>
                <a:ea typeface="Calibri"/>
                <a:cs typeface="Calibri"/>
              </a:rPr>
              <a:t>32 y/o F w/  6 </a:t>
            </a:r>
            <a:r>
              <a:rPr lang="en-US" err="1">
                <a:latin typeface="Calibri"/>
                <a:ea typeface="Calibri"/>
                <a:cs typeface="Calibri"/>
              </a:rPr>
              <a:t>mos</a:t>
            </a:r>
            <a:r>
              <a:rPr lang="en-US">
                <a:latin typeface="Calibri"/>
                <a:ea typeface="Calibri"/>
                <a:cs typeface="Calibri"/>
              </a:rPr>
              <a:t> of new rash on her elbows, knees, and scalp. The rash is intensely pruritic, and she is concerned that it has resulted from insect bites. She has 20 </a:t>
            </a:r>
            <a:r>
              <a:rPr lang="en-US" err="1">
                <a:latin typeface="Calibri"/>
                <a:ea typeface="Calibri"/>
                <a:cs typeface="Calibri"/>
              </a:rPr>
              <a:t>lbs</a:t>
            </a:r>
            <a:r>
              <a:rPr lang="en-US">
                <a:latin typeface="Calibri"/>
                <a:ea typeface="Calibri"/>
                <a:cs typeface="Calibri"/>
              </a:rPr>
              <a:t> unintentional weight loss. PMH: IBS, takes loperamide PRN.  </a:t>
            </a:r>
          </a:p>
          <a:p>
            <a:pPr marL="457200" indent="-457200">
              <a:spcBef>
                <a:spcPts val="20"/>
              </a:spcBef>
            </a:pPr>
            <a:r>
              <a:rPr lang="en-US">
                <a:latin typeface="Calibri"/>
                <a:ea typeface="Calibri"/>
                <a:cs typeface="Calibri"/>
              </a:rPr>
              <a:t>Which of the following associated conditions is most likely in this patient?</a:t>
            </a:r>
          </a:p>
          <a:p>
            <a:pPr>
              <a:spcBef>
                <a:spcPts val="20"/>
              </a:spcBef>
            </a:pPr>
            <a:endParaRPr lang="en-US">
              <a:latin typeface="Calibri"/>
              <a:ea typeface="Calibri"/>
              <a:cs typeface="Calibri"/>
            </a:endParaRPr>
          </a:p>
          <a:p>
            <a:endParaRPr lang="en-US">
              <a:latin typeface="Calibri"/>
              <a:ea typeface="Calibri"/>
              <a:cs typeface="Calibri"/>
            </a:endParaRPr>
          </a:p>
          <a:p>
            <a:endParaRPr lang="en-US">
              <a:ea typeface="Calibri"/>
              <a:cs typeface="Calibri"/>
            </a:endParaRPr>
          </a:p>
        </p:txBody>
      </p:sp>
      <p:pic>
        <p:nvPicPr>
          <p:cNvPr id="6" name="Picture 5" descr="A close-up of a person's arm&#10;&#10;AI-generated content may be incorrect.">
            <a:extLst>
              <a:ext uri="{FF2B5EF4-FFF2-40B4-BE49-F238E27FC236}">
                <a16:creationId xmlns:a16="http://schemas.microsoft.com/office/drawing/2014/main" id="{5AA6A18E-B678-8786-0838-50EDD70E982E}"/>
              </a:ext>
            </a:extLst>
          </p:cNvPr>
          <p:cNvPicPr>
            <a:picLocks noChangeAspect="1"/>
          </p:cNvPicPr>
          <p:nvPr/>
        </p:nvPicPr>
        <p:blipFill>
          <a:blip r:embed="rId3"/>
          <a:stretch>
            <a:fillRect/>
          </a:stretch>
        </p:blipFill>
        <p:spPr>
          <a:xfrm>
            <a:off x="2438400" y="990600"/>
            <a:ext cx="4267200" cy="4876800"/>
          </a:xfrm>
          <a:prstGeom prst="rect">
            <a:avLst/>
          </a:prstGeom>
        </p:spPr>
      </p:pic>
    </p:spTree>
    <p:extLst>
      <p:ext uri="{BB962C8B-B14F-4D97-AF65-F5344CB8AC3E}">
        <p14:creationId xmlns:p14="http://schemas.microsoft.com/office/powerpoint/2010/main" val="968490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38CFD7-CF50-F792-B47B-81C5FDD31B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05C8A7-C594-1794-6DFD-FB97B2DDBAA8}"/>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SWEETBREADS</a:t>
            </a:r>
          </a:p>
        </p:txBody>
      </p:sp>
      <p:sp>
        <p:nvSpPr>
          <p:cNvPr id="3" name="Content Placeholder 2">
            <a:extLst>
              <a:ext uri="{FF2B5EF4-FFF2-40B4-BE49-F238E27FC236}">
                <a16:creationId xmlns:a16="http://schemas.microsoft.com/office/drawing/2014/main" id="{5C9EFC68-DACF-7F28-9EE5-12A348066FA7}"/>
              </a:ext>
            </a:extLst>
          </p:cNvPr>
          <p:cNvSpPr>
            <a:spLocks noGrp="1"/>
          </p:cNvSpPr>
          <p:nvPr>
            <p:ph idx="1"/>
          </p:nvPr>
        </p:nvSpPr>
        <p:spPr/>
        <p:txBody>
          <a:bodyPr vert="horz" lIns="91440" tIns="45720" rIns="91440" bIns="45720" rtlCol="0" anchor="t">
            <a:noAutofit/>
          </a:bodyPr>
          <a:lstStyle/>
          <a:p>
            <a:r>
              <a:rPr lang="en-US" sz="2400">
                <a:latin typeface="Calibri"/>
                <a:ea typeface="Calibri"/>
                <a:cs typeface="Calibri"/>
              </a:rPr>
              <a:t>36-year-old obese female presents to your office with a chief complaint of amenorrhea.  On examination you note hirsutism and body acne.  She is on no medications and a pregnancy test is negative. </a:t>
            </a:r>
            <a:endParaRPr lang="en-US">
              <a:latin typeface="Calibri"/>
              <a:ea typeface="Calibri"/>
              <a:cs typeface="Calibri"/>
            </a:endParaRPr>
          </a:p>
          <a:p>
            <a:r>
              <a:rPr lang="en-US" sz="2400">
                <a:latin typeface="Calibri"/>
                <a:ea typeface="Calibri"/>
                <a:cs typeface="Calibri"/>
              </a:rPr>
              <a:t>Serum testosterone is at the upper limits of normal. TSH is within normal limits. </a:t>
            </a:r>
            <a:endParaRPr lang="en-US">
              <a:latin typeface="Calibri"/>
              <a:ea typeface="Calibri"/>
              <a:cs typeface="Calibri"/>
            </a:endParaRPr>
          </a:p>
          <a:p>
            <a:r>
              <a:rPr lang="en-US" sz="2400">
                <a:latin typeface="Calibri"/>
                <a:ea typeface="Calibri"/>
                <a:cs typeface="Calibri"/>
              </a:rPr>
              <a:t>In addition to weight loss and exercise, which one of the following would be the most appropriate initial management?</a:t>
            </a:r>
            <a:br>
              <a:rPr lang="en-US">
                <a:latin typeface="Calibri"/>
                <a:ea typeface="Calibri"/>
                <a:cs typeface="Calibri"/>
              </a:rPr>
            </a:br>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28308502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F09CF9-9C06-B3D8-F3BF-F67DD071F0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CBDA73-1724-F2F2-5BCB-BA4334E8EF7B}"/>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SWEETBREADS</a:t>
            </a:r>
          </a:p>
        </p:txBody>
      </p:sp>
      <p:sp>
        <p:nvSpPr>
          <p:cNvPr id="3" name="Content Placeholder 2">
            <a:extLst>
              <a:ext uri="{FF2B5EF4-FFF2-40B4-BE49-F238E27FC236}">
                <a16:creationId xmlns:a16="http://schemas.microsoft.com/office/drawing/2014/main" id="{3EA70371-54C5-558A-D826-DF7571B8FC13}"/>
              </a:ext>
            </a:extLst>
          </p:cNvPr>
          <p:cNvSpPr>
            <a:spLocks noGrp="1"/>
          </p:cNvSpPr>
          <p:nvPr>
            <p:ph idx="1"/>
          </p:nvPr>
        </p:nvSpPr>
        <p:spPr/>
        <p:txBody>
          <a:bodyPr vert="horz" lIns="91440" tIns="45720" rIns="91440" bIns="45720" rtlCol="0" anchor="t">
            <a:noAutofit/>
          </a:bodyPr>
          <a:lstStyle/>
          <a:p>
            <a:r>
              <a:rPr lang="en-US">
                <a:latin typeface="Calibri"/>
                <a:ea typeface="Calibri"/>
                <a:cs typeface="Calibri"/>
              </a:rPr>
              <a:t>While performing a routine physical examination on a 42-year-old female you discover an apparent nodule in the left lobe of the thyroid measuring approximately 1 cm in diameter, which is confirmed on ultrasonography. </a:t>
            </a:r>
          </a:p>
          <a:p>
            <a:r>
              <a:rPr lang="en-US">
                <a:latin typeface="Calibri"/>
                <a:ea typeface="Calibri"/>
                <a:cs typeface="Calibri"/>
              </a:rPr>
              <a:t>The most appropriate next step in the evaluation of this finding is a?</a:t>
            </a:r>
            <a:br>
              <a:rPr lang="en-US">
                <a:latin typeface="Calibri"/>
                <a:ea typeface="Calibri"/>
                <a:cs typeface="Calibri"/>
              </a:rPr>
            </a:br>
            <a:br>
              <a:rPr lang="en-US">
                <a:latin typeface="Calibri"/>
                <a:ea typeface="Calibri"/>
                <a:cs typeface="Calibri"/>
              </a:rPr>
            </a:br>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752113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t>ROUND 1</a:t>
            </a:r>
          </a:p>
        </p:txBody>
      </p:sp>
      <p:sp>
        <p:nvSpPr>
          <p:cNvPr id="3" name="Subtitle 2"/>
          <p:cNvSpPr>
            <a:spLocks noGrp="1"/>
          </p:cNvSpPr>
          <p:nvPr>
            <p:ph type="subTitle" idx="1"/>
          </p:nvPr>
        </p:nvSpPr>
        <p:spPr/>
        <p:txBody>
          <a:bodyPr/>
          <a:lstStyle/>
          <a:p>
            <a:r>
              <a:t>Create ONE slide per clue • Order within category matters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4417D3-C8C1-A7F1-8FAC-BA3A7B13B8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27C2CB-4C47-A2E4-3B4E-E796DA79E132}"/>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SWEETBREADS</a:t>
            </a:r>
          </a:p>
        </p:txBody>
      </p:sp>
      <p:sp>
        <p:nvSpPr>
          <p:cNvPr id="3" name="Content Placeholder 2">
            <a:extLst>
              <a:ext uri="{FF2B5EF4-FFF2-40B4-BE49-F238E27FC236}">
                <a16:creationId xmlns:a16="http://schemas.microsoft.com/office/drawing/2014/main" id="{3B3EF4D8-4615-79D3-8A60-BC7530A3F23D}"/>
              </a:ext>
            </a:extLst>
          </p:cNvPr>
          <p:cNvSpPr>
            <a:spLocks noGrp="1"/>
          </p:cNvSpPr>
          <p:nvPr>
            <p:ph idx="1"/>
          </p:nvPr>
        </p:nvSpPr>
        <p:spPr/>
        <p:txBody>
          <a:bodyPr vert="horz" lIns="91440" tIns="45720" rIns="91440" bIns="45720" rtlCol="0" anchor="t">
            <a:noAutofit/>
          </a:bodyPr>
          <a:lstStyle/>
          <a:p>
            <a:r>
              <a:rPr lang="en-US" sz="2400">
                <a:latin typeface="Calibri"/>
                <a:ea typeface="Calibri"/>
                <a:cs typeface="Calibri"/>
              </a:rPr>
              <a:t>A 37-year-old man is evaluated for a 2-year history of low libido, loss of morning erections, fatigue, and decreasing muscle mass. He takes no medications. </a:t>
            </a:r>
          </a:p>
          <a:p>
            <a:r>
              <a:rPr lang="en-US" sz="2400">
                <a:latin typeface="Calibri"/>
                <a:ea typeface="Calibri"/>
                <a:cs typeface="Calibri"/>
              </a:rPr>
              <a:t>PE: V/W WNL, BMI is 35. The remainder of the examination, including genital examination, is normal. FSH, LH, prolactin, TSH WNL. Testosterone level 148, confirmatory morning testosterone level is 137. </a:t>
            </a:r>
          </a:p>
          <a:p>
            <a:r>
              <a:rPr lang="en-US" sz="2400">
                <a:latin typeface="Calibri"/>
                <a:ea typeface="Calibri"/>
                <a:cs typeface="Calibri"/>
              </a:rPr>
              <a:t>Before initiating therapy for this patient, which of the following should be determined?</a:t>
            </a:r>
            <a:br>
              <a:rPr lang="en-US">
                <a:latin typeface="Calibri"/>
                <a:ea typeface="Calibri"/>
                <a:cs typeface="Calibri"/>
              </a:rPr>
            </a:br>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1099204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53E546-E6EA-094D-6B46-D6C8C96479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423533-7C2A-DB81-65F4-6F968A677028}"/>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SWEETBREADS</a:t>
            </a:r>
          </a:p>
        </p:txBody>
      </p:sp>
      <p:sp>
        <p:nvSpPr>
          <p:cNvPr id="3" name="Content Placeholder 2">
            <a:extLst>
              <a:ext uri="{FF2B5EF4-FFF2-40B4-BE49-F238E27FC236}">
                <a16:creationId xmlns:a16="http://schemas.microsoft.com/office/drawing/2014/main" id="{055703FD-2C87-A179-AA6A-559B00B358F5}"/>
              </a:ext>
            </a:extLst>
          </p:cNvPr>
          <p:cNvSpPr>
            <a:spLocks noGrp="1"/>
          </p:cNvSpPr>
          <p:nvPr>
            <p:ph idx="1"/>
          </p:nvPr>
        </p:nvSpPr>
        <p:spPr/>
        <p:txBody>
          <a:bodyPr vert="horz" lIns="91440" tIns="45720" rIns="91440" bIns="45720" rtlCol="0" anchor="t">
            <a:noAutofit/>
          </a:bodyPr>
          <a:lstStyle/>
          <a:p>
            <a:pPr>
              <a:spcBef>
                <a:spcPts val="20"/>
              </a:spcBef>
            </a:pPr>
            <a:r>
              <a:rPr lang="en-US" sz="2400">
                <a:latin typeface="Calibri"/>
                <a:ea typeface="Calibri"/>
                <a:cs typeface="Calibri"/>
              </a:rPr>
              <a:t>A 40-year-old man with type 1 diabetes mellitus presents to the office. He seeks advice on his diabetes management as he intensifies his exercise routine in preparation for participation in a 10-K race. He reports prolonged hypoglycemia during intense exercise, despite eating a meal prior to the activity. His insulin regimen is insulin glargine and insulin </a:t>
            </a:r>
            <a:r>
              <a:rPr lang="en-US" sz="2400" err="1">
                <a:latin typeface="Calibri"/>
                <a:ea typeface="Calibri"/>
                <a:cs typeface="Calibri"/>
              </a:rPr>
              <a:t>glulisine</a:t>
            </a:r>
            <a:r>
              <a:rPr lang="en-US" sz="2400">
                <a:latin typeface="Calibri"/>
                <a:ea typeface="Calibri"/>
                <a:cs typeface="Calibri"/>
              </a:rPr>
              <a:t>. </a:t>
            </a:r>
            <a:endParaRPr lang="en-US"/>
          </a:p>
          <a:p>
            <a:pPr>
              <a:spcBef>
                <a:spcPts val="20"/>
              </a:spcBef>
            </a:pPr>
            <a:r>
              <a:rPr lang="en-US" sz="2400">
                <a:latin typeface="Calibri"/>
                <a:ea typeface="Calibri"/>
                <a:cs typeface="Calibri"/>
              </a:rPr>
              <a:t>His most recent hemoglobin </a:t>
            </a:r>
            <a:r>
              <a:rPr lang="en-US" sz="2400" err="1">
                <a:latin typeface="Calibri"/>
                <a:ea typeface="Calibri"/>
                <a:cs typeface="Calibri"/>
              </a:rPr>
              <a:t>A,c</a:t>
            </a:r>
            <a:r>
              <a:rPr lang="en-US" sz="2400">
                <a:latin typeface="Calibri"/>
                <a:ea typeface="Calibri"/>
                <a:cs typeface="Calibri"/>
              </a:rPr>
              <a:t> level was 7.0%. </a:t>
            </a:r>
            <a:endParaRPr lang="en-US">
              <a:latin typeface="Calibri"/>
              <a:ea typeface="Calibri"/>
              <a:cs typeface="Calibri"/>
            </a:endParaRPr>
          </a:p>
          <a:p>
            <a:pPr>
              <a:spcBef>
                <a:spcPts val="20"/>
              </a:spcBef>
            </a:pPr>
            <a:r>
              <a:rPr lang="en-US" sz="2400">
                <a:latin typeface="Calibri"/>
                <a:ea typeface="Calibri"/>
                <a:cs typeface="Calibri"/>
              </a:rPr>
              <a:t>Which of the following is the most appropriate management of this patient's hypoglycemia on the days that he exercises?</a:t>
            </a:r>
            <a:endParaRPr lang="en-US">
              <a:ea typeface="Calibri"/>
              <a:cs typeface="Calibri"/>
            </a:endParaRPr>
          </a:p>
          <a:p>
            <a:pPr marL="0" indent="0">
              <a:buNone/>
            </a:pPr>
            <a:br>
              <a:rPr lang="en-US">
                <a:latin typeface="Calibri"/>
                <a:ea typeface="Calibri"/>
                <a:cs typeface="Calibri"/>
              </a:rPr>
            </a:br>
            <a:endParaRPr lang="en-US" sz="2400">
              <a:ea typeface="Calibri"/>
              <a:cs typeface="Calibri"/>
            </a:endParaRPr>
          </a:p>
          <a:p>
            <a:endParaRPr lang="en-US" sz="2400">
              <a:ea typeface="Calibri"/>
              <a:cs typeface="Calibri"/>
            </a:endParaRPr>
          </a:p>
        </p:txBody>
      </p:sp>
    </p:spTree>
    <p:extLst>
      <p:ext uri="{BB962C8B-B14F-4D97-AF65-F5344CB8AC3E}">
        <p14:creationId xmlns:p14="http://schemas.microsoft.com/office/powerpoint/2010/main" val="28548834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5898F6-0267-6502-063A-563969DC87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B9D8ED-980C-A2C0-D2F4-D88D4E32EFB0}"/>
              </a:ext>
            </a:extLst>
          </p:cNvPr>
          <p:cNvSpPr>
            <a:spLocks noGrp="1"/>
          </p:cNvSpPr>
          <p:nvPr>
            <p:ph type="title"/>
          </p:nvPr>
        </p:nvSpPr>
        <p:spPr/>
        <p:txBody>
          <a:bodyPr vert="horz" lIns="91440" tIns="45720" rIns="91440" bIns="45720" rtlCol="0" anchor="ctr">
            <a:noAutofit/>
          </a:bodyPr>
          <a:lstStyle/>
          <a:p>
            <a:r>
              <a:rPr lang="en-US">
                <a:latin typeface="Calibri"/>
                <a:ea typeface="Calibri"/>
                <a:cs typeface="Calibri"/>
              </a:rPr>
              <a:t>THE SWEETBREADS</a:t>
            </a:r>
          </a:p>
        </p:txBody>
      </p:sp>
      <p:sp>
        <p:nvSpPr>
          <p:cNvPr id="3" name="Content Placeholder 2">
            <a:extLst>
              <a:ext uri="{FF2B5EF4-FFF2-40B4-BE49-F238E27FC236}">
                <a16:creationId xmlns:a16="http://schemas.microsoft.com/office/drawing/2014/main" id="{3072F082-4E31-3D1A-33AE-AA109CEFCE93}"/>
              </a:ext>
            </a:extLst>
          </p:cNvPr>
          <p:cNvSpPr>
            <a:spLocks noGrp="1"/>
          </p:cNvSpPr>
          <p:nvPr>
            <p:ph idx="1"/>
          </p:nvPr>
        </p:nvSpPr>
        <p:spPr/>
        <p:txBody>
          <a:bodyPr vert="horz" lIns="91440" tIns="45720" rIns="91440" bIns="45720" rtlCol="0" anchor="t">
            <a:noAutofit/>
          </a:bodyPr>
          <a:lstStyle/>
          <a:p>
            <a:pPr>
              <a:spcBef>
                <a:spcPts val="20"/>
              </a:spcBef>
            </a:pPr>
            <a:r>
              <a:rPr lang="en-US" sz="2400" dirty="0">
                <a:latin typeface="Calibri"/>
                <a:ea typeface="Calibri"/>
                <a:cs typeface="Calibri"/>
              </a:rPr>
              <a:t>A 33-year-old man is evaluated for infertility. As part of this evaluation, azoospermia is identified on two sequential semen analyses. His medical history is otherwise notable for chronic sinusitis. He takes no medications. </a:t>
            </a:r>
            <a:endParaRPr lang="en-US" dirty="0">
              <a:latin typeface="Calibri"/>
              <a:ea typeface="Calibri"/>
              <a:cs typeface="Calibri"/>
            </a:endParaRPr>
          </a:p>
          <a:p>
            <a:pPr>
              <a:spcBef>
                <a:spcPts val="20"/>
              </a:spcBef>
            </a:pPr>
            <a:r>
              <a:rPr lang="en-US" sz="2400" dirty="0">
                <a:latin typeface="Calibri"/>
                <a:ea typeface="Calibri"/>
                <a:cs typeface="Calibri"/>
              </a:rPr>
              <a:t>PE: V/S WNL. BMI is 24. There is no evidence of inguinal hernia. A small left-sided varicocele is present that empties when the patient is recumbent. Testicles are of normal size. Absence of the vas deferens is noted bilaterally. </a:t>
            </a:r>
            <a:endParaRPr lang="en-US" dirty="0">
              <a:ea typeface="Calibri"/>
              <a:cs typeface="Calibri"/>
            </a:endParaRPr>
          </a:p>
          <a:p>
            <a:pPr>
              <a:spcBef>
                <a:spcPts val="20"/>
              </a:spcBef>
            </a:pPr>
            <a:r>
              <a:rPr lang="en-US" sz="2400" dirty="0">
                <a:latin typeface="Calibri"/>
                <a:ea typeface="Calibri"/>
                <a:cs typeface="Calibri"/>
              </a:rPr>
              <a:t>Which of the following is most likely responsible for this patient's infertility?</a:t>
            </a:r>
            <a:br>
              <a:rPr lang="en-US">
                <a:latin typeface="Calibri"/>
                <a:ea typeface="Calibri"/>
                <a:cs typeface="Calibri"/>
              </a:rPr>
            </a:br>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30424138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245058-9F07-F5F4-0230-FC920E29AA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D930F6-520A-43CF-064A-E1D9324E3D65}"/>
              </a:ext>
            </a:extLst>
          </p:cNvPr>
          <p:cNvSpPr>
            <a:spLocks noGrp="1"/>
          </p:cNvSpPr>
          <p:nvPr>
            <p:ph type="title"/>
          </p:nvPr>
        </p:nvSpPr>
        <p:spPr/>
        <p:txBody>
          <a:bodyPr vert="horz" lIns="91440" tIns="45720" rIns="91440" bIns="45720" rtlCol="0" anchor="ctr">
            <a:noAutofit/>
          </a:bodyPr>
          <a:lstStyle/>
          <a:p>
            <a:r>
              <a:rPr lang="en-US" dirty="0">
                <a:latin typeface="Calibri"/>
                <a:ea typeface="Calibri"/>
                <a:cs typeface="Calibri"/>
              </a:rPr>
              <a:t>COUGH IT UP</a:t>
            </a:r>
          </a:p>
        </p:txBody>
      </p:sp>
      <p:sp>
        <p:nvSpPr>
          <p:cNvPr id="3" name="Content Placeholder 2">
            <a:extLst>
              <a:ext uri="{FF2B5EF4-FFF2-40B4-BE49-F238E27FC236}">
                <a16:creationId xmlns:a16="http://schemas.microsoft.com/office/drawing/2014/main" id="{13FEDA87-7668-B2BB-5775-342E3F130E47}"/>
              </a:ext>
            </a:extLst>
          </p:cNvPr>
          <p:cNvSpPr>
            <a:spLocks noGrp="1"/>
          </p:cNvSpPr>
          <p:nvPr>
            <p:ph idx="1"/>
          </p:nvPr>
        </p:nvSpPr>
        <p:spPr/>
        <p:txBody>
          <a:bodyPr vert="horz" lIns="91440" tIns="45720" rIns="91440" bIns="45720" rtlCol="0" anchor="t">
            <a:noAutofit/>
          </a:bodyPr>
          <a:lstStyle/>
          <a:p>
            <a:pPr>
              <a:spcBef>
                <a:spcPts val="20"/>
              </a:spcBef>
            </a:pPr>
            <a:r>
              <a:rPr lang="en-US" sz="2400" dirty="0">
                <a:latin typeface="Calibri"/>
                <a:ea typeface="Calibri"/>
                <a:cs typeface="Calibri"/>
              </a:rPr>
              <a:t>A 33-y</a:t>
            </a:r>
            <a:br>
              <a:rPr lang="en-US" dirty="0">
                <a:latin typeface="Calibri"/>
                <a:ea typeface="Calibri"/>
                <a:cs typeface="Calibri"/>
              </a:rPr>
            </a:br>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23809284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4F944-2BE7-ECB8-B65F-D464772DE4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2E26F2-6FE3-CDD1-DEAB-5CF721F2075C}"/>
              </a:ext>
            </a:extLst>
          </p:cNvPr>
          <p:cNvSpPr>
            <a:spLocks noGrp="1"/>
          </p:cNvSpPr>
          <p:nvPr>
            <p:ph type="title"/>
          </p:nvPr>
        </p:nvSpPr>
        <p:spPr/>
        <p:txBody>
          <a:bodyPr vert="horz" lIns="91440" tIns="45720" rIns="91440" bIns="45720" rtlCol="0" anchor="ctr">
            <a:noAutofit/>
          </a:bodyPr>
          <a:lstStyle/>
          <a:p>
            <a:r>
              <a:rPr lang="en-US" dirty="0">
                <a:latin typeface="Calibri"/>
                <a:ea typeface="Calibri"/>
                <a:cs typeface="Calibri"/>
              </a:rPr>
              <a:t>COUGH IT UP</a:t>
            </a:r>
          </a:p>
        </p:txBody>
      </p:sp>
      <p:sp>
        <p:nvSpPr>
          <p:cNvPr id="3" name="Content Placeholder 2">
            <a:extLst>
              <a:ext uri="{FF2B5EF4-FFF2-40B4-BE49-F238E27FC236}">
                <a16:creationId xmlns:a16="http://schemas.microsoft.com/office/drawing/2014/main" id="{C8A47296-6974-A70E-479B-7E844B5CCD97}"/>
              </a:ext>
            </a:extLst>
          </p:cNvPr>
          <p:cNvSpPr>
            <a:spLocks noGrp="1"/>
          </p:cNvSpPr>
          <p:nvPr>
            <p:ph idx="1"/>
          </p:nvPr>
        </p:nvSpPr>
        <p:spPr/>
        <p:txBody>
          <a:bodyPr vert="horz" lIns="91440" tIns="45720" rIns="91440" bIns="45720" rtlCol="0" anchor="t">
            <a:noAutofit/>
          </a:bodyPr>
          <a:lstStyle/>
          <a:p>
            <a:pPr>
              <a:spcBef>
                <a:spcPts val="20"/>
              </a:spcBef>
            </a:pPr>
            <a:r>
              <a:rPr lang="en-US" sz="2400" dirty="0">
                <a:latin typeface="Calibri"/>
                <a:ea typeface="Calibri"/>
                <a:cs typeface="Calibri"/>
              </a:rPr>
              <a:t>A 33-y</a:t>
            </a:r>
            <a:br>
              <a:rPr lang="en-US" dirty="0">
                <a:latin typeface="Calibri"/>
                <a:ea typeface="Calibri"/>
                <a:cs typeface="Calibri"/>
              </a:rPr>
            </a:br>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8025946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30D746-C3C4-48B8-4918-DB899F03C3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506E19-ED09-C91A-7BE3-9F91F2FC09DD}"/>
              </a:ext>
            </a:extLst>
          </p:cNvPr>
          <p:cNvSpPr>
            <a:spLocks noGrp="1"/>
          </p:cNvSpPr>
          <p:nvPr>
            <p:ph type="title"/>
          </p:nvPr>
        </p:nvSpPr>
        <p:spPr/>
        <p:txBody>
          <a:bodyPr vert="horz" lIns="91440" tIns="45720" rIns="91440" bIns="45720" rtlCol="0" anchor="ctr">
            <a:noAutofit/>
          </a:bodyPr>
          <a:lstStyle/>
          <a:p>
            <a:r>
              <a:rPr lang="en-US" dirty="0">
                <a:latin typeface="Calibri"/>
                <a:ea typeface="Calibri"/>
                <a:cs typeface="Calibri"/>
              </a:rPr>
              <a:t>COUGH IT UP</a:t>
            </a:r>
          </a:p>
        </p:txBody>
      </p:sp>
      <p:sp>
        <p:nvSpPr>
          <p:cNvPr id="3" name="Content Placeholder 2">
            <a:extLst>
              <a:ext uri="{FF2B5EF4-FFF2-40B4-BE49-F238E27FC236}">
                <a16:creationId xmlns:a16="http://schemas.microsoft.com/office/drawing/2014/main" id="{E07FD8BC-8161-7FF3-384C-1B5E762FA346}"/>
              </a:ext>
            </a:extLst>
          </p:cNvPr>
          <p:cNvSpPr>
            <a:spLocks noGrp="1"/>
          </p:cNvSpPr>
          <p:nvPr>
            <p:ph idx="1"/>
          </p:nvPr>
        </p:nvSpPr>
        <p:spPr/>
        <p:txBody>
          <a:bodyPr vert="horz" lIns="91440" tIns="45720" rIns="91440" bIns="45720" rtlCol="0" anchor="t">
            <a:noAutofit/>
          </a:bodyPr>
          <a:lstStyle/>
          <a:p>
            <a:pPr>
              <a:spcBef>
                <a:spcPts val="20"/>
              </a:spcBef>
            </a:pPr>
            <a:r>
              <a:rPr lang="en-US" sz="2400" dirty="0">
                <a:latin typeface="Calibri"/>
                <a:ea typeface="Calibri"/>
                <a:cs typeface="Calibri"/>
              </a:rPr>
              <a:t>A 33-y</a:t>
            </a:r>
            <a:br>
              <a:rPr lang="en-US" dirty="0">
                <a:latin typeface="Calibri"/>
                <a:ea typeface="Calibri"/>
                <a:cs typeface="Calibri"/>
              </a:rPr>
            </a:br>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3886216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620A20-69BE-004F-2016-7571838B56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759724-8F6F-28D2-F3C3-19236A484E7D}"/>
              </a:ext>
            </a:extLst>
          </p:cNvPr>
          <p:cNvSpPr>
            <a:spLocks noGrp="1"/>
          </p:cNvSpPr>
          <p:nvPr>
            <p:ph type="title"/>
          </p:nvPr>
        </p:nvSpPr>
        <p:spPr/>
        <p:txBody>
          <a:bodyPr vert="horz" lIns="91440" tIns="45720" rIns="91440" bIns="45720" rtlCol="0" anchor="ctr">
            <a:noAutofit/>
          </a:bodyPr>
          <a:lstStyle/>
          <a:p>
            <a:r>
              <a:rPr lang="en-US" dirty="0">
                <a:latin typeface="Calibri"/>
                <a:ea typeface="Calibri"/>
                <a:cs typeface="Calibri"/>
              </a:rPr>
              <a:t>COUGH IT UP</a:t>
            </a:r>
          </a:p>
        </p:txBody>
      </p:sp>
      <p:sp>
        <p:nvSpPr>
          <p:cNvPr id="3" name="Content Placeholder 2">
            <a:extLst>
              <a:ext uri="{FF2B5EF4-FFF2-40B4-BE49-F238E27FC236}">
                <a16:creationId xmlns:a16="http://schemas.microsoft.com/office/drawing/2014/main" id="{CBF1226A-D81A-D229-71AD-4F3ECDB5A00D}"/>
              </a:ext>
            </a:extLst>
          </p:cNvPr>
          <p:cNvSpPr>
            <a:spLocks noGrp="1"/>
          </p:cNvSpPr>
          <p:nvPr>
            <p:ph idx="1"/>
          </p:nvPr>
        </p:nvSpPr>
        <p:spPr/>
        <p:txBody>
          <a:bodyPr vert="horz" lIns="91440" tIns="45720" rIns="91440" bIns="45720" rtlCol="0" anchor="t">
            <a:noAutofit/>
          </a:bodyPr>
          <a:lstStyle/>
          <a:p>
            <a:pPr>
              <a:spcBef>
                <a:spcPts val="20"/>
              </a:spcBef>
            </a:pPr>
            <a:r>
              <a:rPr lang="en-US" sz="2400" dirty="0">
                <a:latin typeface="Calibri"/>
                <a:ea typeface="Calibri"/>
                <a:cs typeface="Calibri"/>
              </a:rPr>
              <a:t>A 33-y</a:t>
            </a:r>
            <a:br>
              <a:rPr lang="en-US" dirty="0">
                <a:latin typeface="Calibri"/>
                <a:ea typeface="Calibri"/>
                <a:cs typeface="Calibri"/>
              </a:rPr>
            </a:br>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13888397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BC25C-514D-DE41-E3B8-ED3F1BDC9C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AAB985-3501-D512-8C95-F0094E3C6527}"/>
              </a:ext>
            </a:extLst>
          </p:cNvPr>
          <p:cNvSpPr>
            <a:spLocks noGrp="1"/>
          </p:cNvSpPr>
          <p:nvPr>
            <p:ph type="title"/>
          </p:nvPr>
        </p:nvSpPr>
        <p:spPr/>
        <p:txBody>
          <a:bodyPr vert="horz" lIns="91440" tIns="45720" rIns="91440" bIns="45720" rtlCol="0" anchor="ctr">
            <a:noAutofit/>
          </a:bodyPr>
          <a:lstStyle/>
          <a:p>
            <a:r>
              <a:rPr lang="en-US" dirty="0">
                <a:latin typeface="Calibri"/>
                <a:ea typeface="Calibri"/>
                <a:cs typeface="Calibri"/>
              </a:rPr>
              <a:t>COUGH IT UP</a:t>
            </a:r>
          </a:p>
        </p:txBody>
      </p:sp>
      <p:sp>
        <p:nvSpPr>
          <p:cNvPr id="3" name="Content Placeholder 2">
            <a:extLst>
              <a:ext uri="{FF2B5EF4-FFF2-40B4-BE49-F238E27FC236}">
                <a16:creationId xmlns:a16="http://schemas.microsoft.com/office/drawing/2014/main" id="{57016E75-71D7-3FD4-3315-95AA2EBBC1E2}"/>
              </a:ext>
            </a:extLst>
          </p:cNvPr>
          <p:cNvSpPr>
            <a:spLocks noGrp="1"/>
          </p:cNvSpPr>
          <p:nvPr>
            <p:ph idx="1"/>
          </p:nvPr>
        </p:nvSpPr>
        <p:spPr/>
        <p:txBody>
          <a:bodyPr vert="horz" lIns="91440" tIns="45720" rIns="91440" bIns="45720" rtlCol="0" anchor="t">
            <a:noAutofit/>
          </a:bodyPr>
          <a:lstStyle/>
          <a:p>
            <a:pPr>
              <a:spcBef>
                <a:spcPts val="20"/>
              </a:spcBef>
            </a:pPr>
            <a:r>
              <a:rPr lang="en-US" sz="2400" dirty="0">
                <a:latin typeface="Calibri"/>
                <a:ea typeface="Calibri"/>
                <a:cs typeface="Calibri"/>
              </a:rPr>
              <a:t>A 33-y</a:t>
            </a:r>
            <a:br>
              <a:rPr lang="en-US" dirty="0">
                <a:latin typeface="Calibri"/>
                <a:ea typeface="Calibri"/>
                <a:cs typeface="Calibri"/>
              </a:rPr>
            </a:br>
            <a:endParaRPr lang="en-US">
              <a:ea typeface="Calibri"/>
              <a:cs typeface="Calibri"/>
            </a:endParaRPr>
          </a:p>
          <a:p>
            <a:endParaRPr lang="en-US">
              <a:ea typeface="Calibri"/>
              <a:cs typeface="Calibri"/>
            </a:endParaRPr>
          </a:p>
        </p:txBody>
      </p:sp>
    </p:spTree>
    <p:extLst>
      <p:ext uri="{BB962C8B-B14F-4D97-AF65-F5344CB8AC3E}">
        <p14:creationId xmlns:p14="http://schemas.microsoft.com/office/powerpoint/2010/main" val="35170060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t>ROUND 2</a:t>
            </a:r>
          </a:p>
        </p:txBody>
      </p:sp>
      <p:sp>
        <p:nvSpPr>
          <p:cNvPr id="3" name="Subtitle 2"/>
          <p:cNvSpPr>
            <a:spLocks noGrp="1"/>
          </p:cNvSpPr>
          <p:nvPr>
            <p:ph type="subTitle" idx="1"/>
          </p:nvPr>
        </p:nvSpPr>
        <p:spPr/>
        <p:txBody>
          <a:bodyPr/>
          <a:lstStyle/>
          <a:p>
            <a:r>
              <a:t>Same structure as Round 1 • Values will be doubled by the engine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CATEGORY NAME</a:t>
            </a:r>
          </a:p>
        </p:txBody>
      </p:sp>
      <p:sp>
        <p:nvSpPr>
          <p:cNvPr id="3" name="Content Placeholder 2"/>
          <p:cNvSpPr>
            <a:spLocks noGrp="1"/>
          </p:cNvSpPr>
          <p:nvPr>
            <p:ph idx="1"/>
          </p:nvPr>
        </p:nvSpPr>
        <p:spPr/>
        <p:txBody>
          <a:bodyPr>
            <a:normAutofit lnSpcReduction="10000"/>
          </a:bodyPr>
          <a:lstStyle/>
          <a:p>
            <a:r>
              <a:t>ROUND 2 CLUE</a:t>
            </a:r>
          </a:p>
          <a:p>
            <a:endParaRPr/>
          </a:p>
          <a:p>
            <a:r>
              <a:t>• Replace this text with the QUESTION.</a:t>
            </a:r>
          </a:p>
          <a:p>
            <a:r>
              <a:t>• Insert images directly onto the slide if needed.</a:t>
            </a:r>
          </a:p>
          <a:p>
            <a:r>
              <a:t>• Insert audio via Insert → Audio (optional).</a:t>
            </a:r>
          </a:p>
          <a:p>
            <a:endParaRPr/>
          </a:p>
          <a:p>
            <a:r>
              <a:t>Put the ANSWER in the Speaker Notes.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It Hurts When I Pee</a:t>
            </a:r>
            <a:endParaRPr/>
          </a:p>
        </p:txBody>
      </p:sp>
      <p:sp>
        <p:nvSpPr>
          <p:cNvPr id="3" name="Content Placeholder 2"/>
          <p:cNvSpPr>
            <a:spLocks noGrp="1"/>
          </p:cNvSpPr>
          <p:nvPr>
            <p:ph idx="1"/>
          </p:nvPr>
        </p:nvSpPr>
        <p:spPr/>
        <p:txBody>
          <a:bodyPr>
            <a:normAutofit fontScale="85000" lnSpcReduction="10000"/>
          </a:bodyPr>
          <a:lstStyle/>
          <a:p>
            <a:r>
              <a:rPr lang="en-US"/>
              <a:t>A 72 </a:t>
            </a:r>
            <a:r>
              <a:rPr lang="en-US" err="1"/>
              <a:t>yo</a:t>
            </a:r>
            <a:r>
              <a:rPr lang="en-US"/>
              <a:t> woman had a 6-months h/o almost daily urinary incontinence that frequently occurs without warning. She was dx w/ urge incontinence 6 weeks ago, and started on oxybutynin. Although the frequency of episodes has decreased, incontinence still occurs 2-3 x week, especially when she is away from home and not near a bathroom. There is no dysuria or hematuria. Physical examination is unremarkable. Laboratory results, including UA and urine culture, are normal. </a:t>
            </a:r>
          </a:p>
          <a:p>
            <a:r>
              <a:rPr lang="en-US"/>
              <a:t>Which of the following is the best treatment for this patient’s persisting urge incontinence?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CATEGORY NAME</a:t>
            </a:r>
          </a:p>
        </p:txBody>
      </p:sp>
      <p:sp>
        <p:nvSpPr>
          <p:cNvPr id="3" name="Content Placeholder 2"/>
          <p:cNvSpPr>
            <a:spLocks noGrp="1"/>
          </p:cNvSpPr>
          <p:nvPr>
            <p:ph idx="1"/>
          </p:nvPr>
        </p:nvSpPr>
        <p:spPr/>
        <p:txBody>
          <a:bodyPr>
            <a:normAutofit lnSpcReduction="10000"/>
          </a:bodyPr>
          <a:lstStyle/>
          <a:p>
            <a:r>
              <a:t>ROUND 2 CLUE</a:t>
            </a:r>
          </a:p>
          <a:p>
            <a:endParaRPr/>
          </a:p>
          <a:p>
            <a:r>
              <a:t>• Replace this text with the QUESTION.</a:t>
            </a:r>
          </a:p>
          <a:p>
            <a:r>
              <a:t>• Insert images directly onto the slide if needed.</a:t>
            </a:r>
          </a:p>
          <a:p>
            <a:r>
              <a:t>• Insert audio via Insert → Audio (optional).</a:t>
            </a:r>
          </a:p>
          <a:p>
            <a:endParaRPr/>
          </a:p>
          <a:p>
            <a:r>
              <a:t>Put the ANSWER in the Speaker Notes.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CATEGORY NAME</a:t>
            </a:r>
          </a:p>
        </p:txBody>
      </p:sp>
      <p:sp>
        <p:nvSpPr>
          <p:cNvPr id="3" name="Content Placeholder 2"/>
          <p:cNvSpPr>
            <a:spLocks noGrp="1"/>
          </p:cNvSpPr>
          <p:nvPr>
            <p:ph idx="1"/>
          </p:nvPr>
        </p:nvSpPr>
        <p:spPr/>
        <p:txBody>
          <a:bodyPr>
            <a:normAutofit lnSpcReduction="10000"/>
          </a:bodyPr>
          <a:lstStyle/>
          <a:p>
            <a:r>
              <a:t>ROUND 2 CLUE</a:t>
            </a:r>
          </a:p>
          <a:p>
            <a:endParaRPr/>
          </a:p>
          <a:p>
            <a:r>
              <a:t>• Replace this text with the QUESTION.</a:t>
            </a:r>
          </a:p>
          <a:p>
            <a:r>
              <a:t>• Insert images directly onto the slide if needed.</a:t>
            </a:r>
          </a:p>
          <a:p>
            <a:r>
              <a:t>• Insert audio via Insert → Audio (optional).</a:t>
            </a:r>
          </a:p>
          <a:p>
            <a:endParaRPr/>
          </a:p>
          <a:p>
            <a:r>
              <a:t>Put the ANSWER in the Speaker Notes.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CATEGORY NAME</a:t>
            </a:r>
          </a:p>
        </p:txBody>
      </p:sp>
      <p:sp>
        <p:nvSpPr>
          <p:cNvPr id="3" name="Content Placeholder 2"/>
          <p:cNvSpPr>
            <a:spLocks noGrp="1"/>
          </p:cNvSpPr>
          <p:nvPr>
            <p:ph idx="1"/>
          </p:nvPr>
        </p:nvSpPr>
        <p:spPr/>
        <p:txBody>
          <a:bodyPr>
            <a:normAutofit lnSpcReduction="10000"/>
          </a:bodyPr>
          <a:lstStyle/>
          <a:p>
            <a:r>
              <a:t>ROUND 2 CLUE</a:t>
            </a:r>
          </a:p>
          <a:p>
            <a:endParaRPr/>
          </a:p>
          <a:p>
            <a:r>
              <a:t>• Replace this text with the QUESTION.</a:t>
            </a:r>
          </a:p>
          <a:p>
            <a:r>
              <a:t>• Insert images directly onto the slide if needed.</a:t>
            </a:r>
          </a:p>
          <a:p>
            <a:r>
              <a:t>• Insert audio via Insert → Audio (optional).</a:t>
            </a:r>
          </a:p>
          <a:p>
            <a:endParaRPr/>
          </a:p>
          <a:p>
            <a:r>
              <a:t>Put the ANSWER in the Speaker Notes.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CATEGORY NAME</a:t>
            </a:r>
          </a:p>
        </p:txBody>
      </p:sp>
      <p:sp>
        <p:nvSpPr>
          <p:cNvPr id="3" name="Content Placeholder 2"/>
          <p:cNvSpPr>
            <a:spLocks noGrp="1"/>
          </p:cNvSpPr>
          <p:nvPr>
            <p:ph idx="1"/>
          </p:nvPr>
        </p:nvSpPr>
        <p:spPr/>
        <p:txBody>
          <a:bodyPr>
            <a:normAutofit lnSpcReduction="10000"/>
          </a:bodyPr>
          <a:lstStyle/>
          <a:p>
            <a:r>
              <a:t>ROUND 2 CLUE</a:t>
            </a:r>
          </a:p>
          <a:p>
            <a:endParaRPr/>
          </a:p>
          <a:p>
            <a:r>
              <a:t>• Replace this text with the QUESTION.</a:t>
            </a:r>
          </a:p>
          <a:p>
            <a:r>
              <a:t>• Insert images directly onto the slide if needed.</a:t>
            </a:r>
          </a:p>
          <a:p>
            <a:r>
              <a:t>• Insert audio via Insert → Audio (optional).</a:t>
            </a:r>
          </a:p>
          <a:p>
            <a:endParaRPr/>
          </a:p>
          <a:p>
            <a:r>
              <a:t>Put the ANSWER in the Speaker Notes.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FINAL JEOPARDY</a:t>
            </a:r>
          </a:p>
        </p:txBody>
      </p:sp>
      <p:sp>
        <p:nvSpPr>
          <p:cNvPr id="3" name="Content Placeholder 2"/>
          <p:cNvSpPr>
            <a:spLocks noGrp="1"/>
          </p:cNvSpPr>
          <p:nvPr>
            <p:ph idx="1"/>
          </p:nvPr>
        </p:nvSpPr>
        <p:spPr/>
        <p:txBody>
          <a:bodyPr/>
          <a:lstStyle/>
          <a:p>
            <a:r>
              <a:t>FINAL JEOPARDY QUESTION</a:t>
            </a:r>
          </a:p>
          <a:p>
            <a:endParaRPr/>
          </a:p>
          <a:p>
            <a:r>
              <a:t>• Only ONE slide</a:t>
            </a:r>
          </a:p>
          <a:p>
            <a:r>
              <a:t>• Insert image/audio if desired</a:t>
            </a:r>
          </a:p>
          <a:p>
            <a:r>
              <a:t>• Teams will enter wagers in the game</a:t>
            </a:r>
          </a:p>
          <a:p>
            <a:endParaRPr/>
          </a:p>
          <a:p>
            <a:r>
              <a:t>Put the ANSWER in the Speaker Notes.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It Hurts When I Pee</a:t>
            </a:r>
            <a:endParaRPr/>
          </a:p>
        </p:txBody>
      </p:sp>
      <p:sp>
        <p:nvSpPr>
          <p:cNvPr id="3" name="Content Placeholder 2"/>
          <p:cNvSpPr>
            <a:spLocks noGrp="1"/>
          </p:cNvSpPr>
          <p:nvPr>
            <p:ph idx="1"/>
          </p:nvPr>
        </p:nvSpPr>
        <p:spPr/>
        <p:txBody>
          <a:bodyPr>
            <a:normAutofit fontScale="77500" lnSpcReduction="20000"/>
          </a:bodyPr>
          <a:lstStyle/>
          <a:p>
            <a:r>
              <a:rPr lang="en-US"/>
              <a:t>A 74 y/o F is evaluated for a 1-week history of intermittent painless gross hematuria. She has a 3-year h/o stage IV CKD due to diabetic nephropathy, a 12-year history of DM2, diabetic retinopathy, and HTN. Meds: lisinopril, furosemide, insulin glargine, and insulin lispro.</a:t>
            </a:r>
          </a:p>
          <a:p>
            <a:r>
              <a:rPr lang="en-US"/>
              <a:t>PE: temp: 98.6 °F, BP 128/85 mm Hg, HR76, and RR is 15/min. BMI is 28. The lungs are clear. There are no abdominal masses or costovertebral angle tenderness. There is no edema.</a:t>
            </a:r>
          </a:p>
          <a:p>
            <a:r>
              <a:rPr lang="en-US"/>
              <a:t>Labs: Cr 2.6, GFR 23, UA:  2+ protein; 25-50 erythrocytes/</a:t>
            </a:r>
            <a:r>
              <a:rPr lang="en-US" err="1"/>
              <a:t>hpf</a:t>
            </a:r>
            <a:r>
              <a:rPr lang="en-US"/>
              <a:t>;  No leukocytes, no erythrocyte casts</a:t>
            </a:r>
          </a:p>
          <a:p>
            <a:r>
              <a:rPr lang="en-US"/>
              <a:t>Which of the following is the most appropriate diagnostic test to perform in this patient?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It Hurts When I Pee</a:t>
            </a:r>
            <a:endParaRPr/>
          </a:p>
        </p:txBody>
      </p:sp>
      <p:sp>
        <p:nvSpPr>
          <p:cNvPr id="3" name="Content Placeholder 2"/>
          <p:cNvSpPr>
            <a:spLocks noGrp="1"/>
          </p:cNvSpPr>
          <p:nvPr>
            <p:ph idx="1"/>
          </p:nvPr>
        </p:nvSpPr>
        <p:spPr/>
        <p:txBody>
          <a:bodyPr>
            <a:normAutofit fontScale="77500" lnSpcReduction="20000"/>
          </a:bodyPr>
          <a:lstStyle/>
          <a:p>
            <a:r>
              <a:rPr lang="en-US"/>
              <a:t>A 42y/o F c/o 1 episode of blood in her urine associated with abdominal pain. Abdominal discomfort is chronic and nonlocalized, but she has no history of UTIs. She reports no dysuria, urgency, or frequency. She is sexually active, and her only medication is an OCP.  FHX is negative. </a:t>
            </a:r>
          </a:p>
          <a:p>
            <a:r>
              <a:rPr lang="en-US"/>
              <a:t>PE: Temp 98.6°F, BP 150/100, HR 88, RR 15. BMI is 30. CVS and lung exam is normal. There is no CVT. Abd: there is diffuse tenderness to moderate palpation without rebound. There are palpable masses in the right and left abdomen, with increased discomfort with palpation on the R.</a:t>
            </a:r>
          </a:p>
          <a:p>
            <a:r>
              <a:rPr lang="en-US"/>
              <a:t>Hct 42%, WBC 8500, BUN 25,  Cr 2. UA: RBC - too numerous to count,  WBC 3-5, HCG: Negative </a:t>
            </a:r>
          </a:p>
          <a:p>
            <a:r>
              <a:rPr lang="en-US" b="1"/>
              <a:t>Which of the following is the most likely diagnosis? </a:t>
            </a:r>
            <a:endParaRPr lang="en-US"/>
          </a:p>
          <a:p>
            <a:pPr marL="0" indent="0">
              <a:buNone/>
            </a:pP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It Hurts When I Pee</a:t>
            </a:r>
            <a:endParaRPr/>
          </a:p>
        </p:txBody>
      </p:sp>
      <p:sp>
        <p:nvSpPr>
          <p:cNvPr id="3" name="Content Placeholder 2"/>
          <p:cNvSpPr>
            <a:spLocks noGrp="1"/>
          </p:cNvSpPr>
          <p:nvPr>
            <p:ph idx="1"/>
          </p:nvPr>
        </p:nvSpPr>
        <p:spPr/>
        <p:txBody>
          <a:bodyPr>
            <a:normAutofit fontScale="77500" lnSpcReduction="20000"/>
          </a:bodyPr>
          <a:lstStyle/>
          <a:p>
            <a:r>
              <a:rPr lang="en-US"/>
              <a:t>A 27 </a:t>
            </a:r>
            <a:r>
              <a:rPr lang="en-US" err="1"/>
              <a:t>yo</a:t>
            </a:r>
            <a:r>
              <a:rPr lang="en-US"/>
              <a:t> c/o dull, throbbing L testicular pain occurring over the past week. He also notes urinary frequency and dysuria, but no penile discharge. He reports no back pain, weight loss, or fever. He takes ibuprofen as needed for pain. He is sexually active with several different partners and uses barrier protection only intermittently. He reports no testicular trauma. </a:t>
            </a:r>
          </a:p>
          <a:p>
            <a:r>
              <a:rPr lang="en-US"/>
              <a:t>PE: BP 126/64, HR 90, BMI is 22. The penis appears normal without discharge at the meatus. The left testicle is boggy and exquisitely tender to palpation over the superior pole. The testicular pain lessens with elevation of' the testis. CBC is WNL, UA shows 2 leukocytes/</a:t>
            </a:r>
            <a:r>
              <a:rPr lang="en-US" err="1"/>
              <a:t>hpf</a:t>
            </a:r>
            <a:r>
              <a:rPr lang="en-US"/>
              <a:t>.</a:t>
            </a:r>
          </a:p>
          <a:p>
            <a:r>
              <a:rPr lang="en-US"/>
              <a:t>Which of the following is the most likely diagnosis?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It Hurts When I Pee</a:t>
            </a:r>
            <a:endParaRPr/>
          </a:p>
        </p:txBody>
      </p:sp>
      <p:sp>
        <p:nvSpPr>
          <p:cNvPr id="3" name="Content Placeholder 2"/>
          <p:cNvSpPr>
            <a:spLocks noGrp="1"/>
          </p:cNvSpPr>
          <p:nvPr>
            <p:ph idx="1"/>
          </p:nvPr>
        </p:nvSpPr>
        <p:spPr/>
        <p:txBody>
          <a:bodyPr>
            <a:normAutofit/>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9F11BA-F717-3B97-374E-B6838F4049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3D724AA-2B5F-7B9B-EB93-382E4C2D83F6}"/>
              </a:ext>
            </a:extLst>
          </p:cNvPr>
          <p:cNvSpPr>
            <a:spLocks noGrp="1"/>
          </p:cNvSpPr>
          <p:nvPr>
            <p:ph type="title"/>
          </p:nvPr>
        </p:nvSpPr>
        <p:spPr/>
        <p:txBody>
          <a:bodyPr/>
          <a:lstStyle/>
          <a:p>
            <a:r>
              <a:rPr lang="en-US"/>
              <a:t>Throw Me A Bone</a:t>
            </a:r>
          </a:p>
        </p:txBody>
      </p:sp>
      <p:sp>
        <p:nvSpPr>
          <p:cNvPr id="3" name="Content Placeholder 2">
            <a:extLst>
              <a:ext uri="{FF2B5EF4-FFF2-40B4-BE49-F238E27FC236}">
                <a16:creationId xmlns:a16="http://schemas.microsoft.com/office/drawing/2014/main" id="{77B41CF8-7BC4-9835-5B3B-0002BF960B0D}"/>
              </a:ext>
            </a:extLst>
          </p:cNvPr>
          <p:cNvSpPr>
            <a:spLocks noGrp="1"/>
          </p:cNvSpPr>
          <p:nvPr>
            <p:ph idx="1"/>
          </p:nvPr>
        </p:nvSpPr>
        <p:spPr/>
        <p:txBody>
          <a:bodyPr>
            <a:normAutofit/>
          </a:bodyPr>
          <a:lstStyle/>
          <a:p>
            <a:r>
              <a:rPr lang="en-US"/>
              <a:t>A factory worker sustains a forced flexion injury of the distal interphalangeal (DIP) joint,</a:t>
            </a:r>
            <a:br>
              <a:rPr lang="en-US"/>
            </a:br>
            <a:r>
              <a:rPr lang="en-US"/>
              <a:t>resulting in a small bone fragment at the dorsal surface of the proximal distal phalanx (mallet fracture). </a:t>
            </a:r>
          </a:p>
          <a:p>
            <a:r>
              <a:rPr lang="en-US"/>
              <a:t>Which one of the following is the most appropriate management strategy?</a:t>
            </a:r>
          </a:p>
          <a:p>
            <a:pPr marL="0" indent="0">
              <a:buNone/>
            </a:pPr>
            <a:endParaRPr lang="en-US"/>
          </a:p>
        </p:txBody>
      </p:sp>
    </p:spTree>
    <p:extLst>
      <p:ext uri="{BB962C8B-B14F-4D97-AF65-F5344CB8AC3E}">
        <p14:creationId xmlns:p14="http://schemas.microsoft.com/office/powerpoint/2010/main" val="41540725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DF321C-C2B2-0396-2CCA-97B81C8B73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451714-4E3D-9340-ACA9-EB6DC2191DEB}"/>
              </a:ext>
            </a:extLst>
          </p:cNvPr>
          <p:cNvSpPr>
            <a:spLocks noGrp="1"/>
          </p:cNvSpPr>
          <p:nvPr>
            <p:ph type="title"/>
          </p:nvPr>
        </p:nvSpPr>
        <p:spPr/>
        <p:txBody>
          <a:bodyPr/>
          <a:lstStyle/>
          <a:p>
            <a:r>
              <a:rPr lang="en-US"/>
              <a:t>Throw Me A Bone</a:t>
            </a:r>
          </a:p>
        </p:txBody>
      </p:sp>
      <p:sp>
        <p:nvSpPr>
          <p:cNvPr id="3" name="Content Placeholder 2">
            <a:extLst>
              <a:ext uri="{FF2B5EF4-FFF2-40B4-BE49-F238E27FC236}">
                <a16:creationId xmlns:a16="http://schemas.microsoft.com/office/drawing/2014/main" id="{BF806CD2-5248-8655-9723-377A9992DB23}"/>
              </a:ext>
            </a:extLst>
          </p:cNvPr>
          <p:cNvSpPr>
            <a:spLocks noGrp="1"/>
          </p:cNvSpPr>
          <p:nvPr>
            <p:ph idx="1"/>
          </p:nvPr>
        </p:nvSpPr>
        <p:spPr/>
        <p:txBody>
          <a:bodyPr>
            <a:normAutofit fontScale="77500" lnSpcReduction="20000"/>
          </a:bodyPr>
          <a:lstStyle/>
          <a:p>
            <a:r>
              <a:rPr lang="en-US"/>
              <a:t>A 47 y/o man is evaluated for the right lateral shoulder pain. He has been pitching during batting practice for a baseball team for the past 2 months. He has pain when lifting his R arm overhead and also when lying on his right shoulder while sleeping.  On exam, he has no shoulder deformities or swelling. ROM is normal. He has subacromial TTP, with shoulder pain elicited at 60 degrees pf passive abduction. Also, pain with resisted mid-arc abduction but no pain with resisted elbow flexion or forearm supination. He is able to lower his arm smoothly from a fully abducted position; his strength for abduction and external rotation against resistance is normal. </a:t>
            </a:r>
          </a:p>
          <a:p>
            <a:r>
              <a:rPr lang="en-US"/>
              <a:t>What is the most likely diagnosis? </a:t>
            </a:r>
          </a:p>
          <a:p>
            <a:endParaRPr lang="en-US"/>
          </a:p>
        </p:txBody>
      </p:sp>
    </p:spTree>
    <p:extLst>
      <p:ext uri="{BB962C8B-B14F-4D97-AF65-F5344CB8AC3E}">
        <p14:creationId xmlns:p14="http://schemas.microsoft.com/office/powerpoint/2010/main" val="18796741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TotalTime>
  <Words>2726</Words>
  <Application>Microsoft Macintosh PowerPoint</Application>
  <PresentationFormat>On-screen Show (4:3)</PresentationFormat>
  <Paragraphs>249</Paragraphs>
  <Slides>34</Slides>
  <Notes>31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Aptos</vt:lpstr>
      <vt:lpstr>Arial</vt:lpstr>
      <vt:lpstr>Calibri</vt:lpstr>
      <vt:lpstr>Franklin Gothic Heavy</vt:lpstr>
      <vt:lpstr>Office Theme</vt:lpstr>
      <vt:lpstr>Jeopardy Game Template</vt:lpstr>
      <vt:lpstr>ROUND 1</vt:lpstr>
      <vt:lpstr>It Hurts When I Pee</vt:lpstr>
      <vt:lpstr>It Hurts When I Pee</vt:lpstr>
      <vt:lpstr>It Hurts When I Pee</vt:lpstr>
      <vt:lpstr>It Hurts When I Pee</vt:lpstr>
      <vt:lpstr>It Hurts When I Pee</vt:lpstr>
      <vt:lpstr>Throw Me A Bone</vt:lpstr>
      <vt:lpstr>Throw Me A Bone</vt:lpstr>
      <vt:lpstr>Throw Me A Bone</vt:lpstr>
      <vt:lpstr>Throw Me A Bone</vt:lpstr>
      <vt:lpstr>Throw Me A Bone</vt:lpstr>
      <vt:lpstr>The Skin I live in</vt:lpstr>
      <vt:lpstr>The Skin I live in</vt:lpstr>
      <vt:lpstr>The Skin I live in</vt:lpstr>
      <vt:lpstr>The Skin I live in</vt:lpstr>
      <vt:lpstr>The Skin I live in</vt:lpstr>
      <vt:lpstr>THE SWEETBREADS</vt:lpstr>
      <vt:lpstr>THE SWEETBREADS</vt:lpstr>
      <vt:lpstr>THE SWEETBREADS</vt:lpstr>
      <vt:lpstr>THE SWEETBREADS</vt:lpstr>
      <vt:lpstr>THE SWEETBREADS</vt:lpstr>
      <vt:lpstr>COUGH IT UP</vt:lpstr>
      <vt:lpstr>COUGH IT UP</vt:lpstr>
      <vt:lpstr>COUGH IT UP</vt:lpstr>
      <vt:lpstr>COUGH IT UP</vt:lpstr>
      <vt:lpstr>COUGH IT UP</vt:lpstr>
      <vt:lpstr>ROUND 2</vt:lpstr>
      <vt:lpstr>CATEGORY NAME</vt:lpstr>
      <vt:lpstr>CATEGORY NAME</vt:lpstr>
      <vt:lpstr>CATEGORY NAME</vt:lpstr>
      <vt:lpstr>CATEGORY NAME</vt:lpstr>
      <vt:lpstr>CATEGORY NAME</vt:lpstr>
      <vt:lpstr>FINAL JEOPARDY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Papiez, Greg</cp:lastModifiedBy>
  <cp:revision>8</cp:revision>
  <dcterms:created xsi:type="dcterms:W3CDTF">2013-01-27T09:14:16Z</dcterms:created>
  <dcterms:modified xsi:type="dcterms:W3CDTF">2026-01-31T01:44:30Z</dcterms:modified>
  <cp:category/>
</cp:coreProperties>
</file>